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57" r:id="rId3"/>
    <p:sldId id="260" r:id="rId4"/>
    <p:sldId id="261" r:id="rId5"/>
    <p:sldId id="263" r:id="rId6"/>
    <p:sldId id="264" r:id="rId7"/>
    <p:sldId id="265" r:id="rId8"/>
    <p:sldId id="287" r:id="rId9"/>
    <p:sldId id="267" r:id="rId10"/>
    <p:sldId id="268" r:id="rId11"/>
    <p:sldId id="269" r:id="rId12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FF"/>
    <a:srgbClr val="00FFFF"/>
    <a:srgbClr val="00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22ABF8D-B7A3-46E9-A63A-7EAC406AFDED}" type="doc">
      <dgm:prSet loTypeId="urn:microsoft.com/office/officeart/2005/8/layout/vList5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D5367EF-5AE1-4E45-A834-D90479A8D700}">
      <dgm:prSet phldrT="[Текст]" custT="1"/>
      <dgm:spPr/>
      <dgm:t>
        <a:bodyPr/>
        <a:lstStyle/>
        <a:p>
          <a:r>
            <a:rPr lang="ru-RU" sz="14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10</a:t>
          </a:r>
          <a:r>
            <a:rPr lang="ru-RU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 </a:t>
          </a:r>
        </a:p>
        <a:p>
          <a:r>
            <a:rPr lang="ru-RU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ОБЪЕКТОВ</a:t>
          </a:r>
          <a:endParaRPr lang="ru-RU" sz="14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160331C8-2121-438E-9B5B-366DACBBA2EE}" type="parTrans" cxnId="{E5A360D2-CC14-4CDA-AE62-42D7BF92D404}">
      <dgm:prSet/>
      <dgm:spPr/>
      <dgm:t>
        <a:bodyPr/>
        <a:lstStyle/>
        <a:p>
          <a:endParaRPr lang="ru-RU" sz="140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C87E3024-2C89-4190-B0F8-CEC44BBBAE34}" type="sibTrans" cxnId="{E5A360D2-CC14-4CDA-AE62-42D7BF92D404}">
      <dgm:prSet/>
      <dgm:spPr/>
      <dgm:t>
        <a:bodyPr/>
        <a:lstStyle/>
        <a:p>
          <a:endParaRPr lang="ru-RU" sz="140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B4412DCA-254B-4B08-8183-CE943929505B}">
      <dgm:prSet phldrT="[Текст]" custT="1"/>
      <dgm:spPr/>
      <dgm:t>
        <a:bodyPr/>
        <a:lstStyle/>
        <a:p>
          <a:r>
            <a:rPr lang="ru-RU" sz="1400" b="0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ПАМЯТНИКИ ИСТОРИИ И КУЛЬТУРЫ ФЕДЕРАЛЬНОГО (ОБЩЕРОССИЙСКОГО) ЗНАЧЕНИЯ, ЭТО ПАМЯТНИКИ АРХЕОЛОГИИ, ОТНОСЯЩИЕСЯ К </a:t>
          </a:r>
          <a:r>
            <a:rPr lang="ru-RU" sz="1400" b="0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СРЕДНЕВЕКОВЬЮ </a:t>
          </a:r>
          <a:r>
            <a:rPr lang="ru-RU" sz="1400" b="0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(ОТДЕЛЬНЫЕ СТОЯНКИ И СЕЛИЩА)</a:t>
          </a:r>
          <a:endParaRPr lang="ru-RU" sz="1400" b="0" cap="none" spc="0" dirty="0">
            <a:ln w="10541" cmpd="sng">
              <a:solidFill>
                <a:schemeClr val="accent1">
                  <a:shade val="88000"/>
                  <a:satMod val="110000"/>
                </a:schemeClr>
              </a:solidFill>
              <a:prstDash val="solid"/>
            </a:ln>
            <a:gradFill>
              <a:gsLst>
                <a:gs pos="0">
                  <a:schemeClr val="accent1">
                    <a:tint val="40000"/>
                    <a:satMod val="250000"/>
                  </a:schemeClr>
                </a:gs>
                <a:gs pos="9000">
                  <a:schemeClr val="accent1">
                    <a:tint val="52000"/>
                    <a:satMod val="300000"/>
                  </a:schemeClr>
                </a:gs>
                <a:gs pos="50000">
                  <a:schemeClr val="accent1">
                    <a:shade val="20000"/>
                    <a:satMod val="300000"/>
                  </a:schemeClr>
                </a:gs>
                <a:gs pos="79000">
                  <a:schemeClr val="accent1">
                    <a:tint val="52000"/>
                    <a:satMod val="300000"/>
                  </a:schemeClr>
                </a:gs>
                <a:gs pos="100000">
                  <a:schemeClr val="accent1">
                    <a:tint val="40000"/>
                    <a:satMod val="250000"/>
                  </a:schemeClr>
                </a:gs>
              </a:gsLst>
              <a:lin ang="5400000"/>
            </a:gradFill>
            <a:effectLst/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5D31F498-929F-43B7-A628-79652DBAA567}" type="parTrans" cxnId="{4D7A1048-F82B-47D1-A617-47B7E9DD4E44}">
      <dgm:prSet/>
      <dgm:spPr/>
      <dgm:t>
        <a:bodyPr/>
        <a:lstStyle/>
        <a:p>
          <a:endParaRPr lang="ru-RU" sz="140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BED72B62-5812-4BFD-A3E2-C6535291EE44}" type="sibTrans" cxnId="{4D7A1048-F82B-47D1-A617-47B7E9DD4E44}">
      <dgm:prSet/>
      <dgm:spPr/>
      <dgm:t>
        <a:bodyPr/>
        <a:lstStyle/>
        <a:p>
          <a:endParaRPr lang="ru-RU" sz="140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EDF91090-1676-4894-8799-DACCB0F2ED65}">
      <dgm:prSet phldrT="[Текст]" custT="1"/>
      <dgm:spPr/>
      <dgm:t>
        <a:bodyPr/>
        <a:lstStyle/>
        <a:p>
          <a:r>
            <a:rPr lang="ru-RU" sz="1400" b="0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ПАМЯТНИКИ ИСТОРИИ И </a:t>
          </a:r>
          <a:r>
            <a:rPr lang="ru-RU" sz="1400" b="0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КУЛЬТУРЫ, находящиеся на территории </a:t>
          </a:r>
          <a:r>
            <a:rPr lang="ru-RU" sz="1400" b="0" cap="none" spc="0" dirty="0" err="1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Зейского</a:t>
          </a:r>
          <a:r>
            <a:rPr lang="ru-RU" sz="1400" b="0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 муниципального округа</a:t>
          </a:r>
          <a:endParaRPr lang="ru-RU" sz="1400" b="0" cap="none" spc="0" dirty="0">
            <a:ln w="10541" cmpd="sng">
              <a:solidFill>
                <a:schemeClr val="accent1">
                  <a:shade val="88000"/>
                  <a:satMod val="110000"/>
                </a:schemeClr>
              </a:solidFill>
              <a:prstDash val="solid"/>
            </a:ln>
            <a:gradFill>
              <a:gsLst>
                <a:gs pos="0">
                  <a:schemeClr val="accent1">
                    <a:tint val="40000"/>
                    <a:satMod val="250000"/>
                  </a:schemeClr>
                </a:gs>
                <a:gs pos="9000">
                  <a:schemeClr val="accent1">
                    <a:tint val="52000"/>
                    <a:satMod val="300000"/>
                  </a:schemeClr>
                </a:gs>
                <a:gs pos="50000">
                  <a:schemeClr val="accent1">
                    <a:shade val="20000"/>
                    <a:satMod val="300000"/>
                  </a:schemeClr>
                </a:gs>
                <a:gs pos="79000">
                  <a:schemeClr val="accent1">
                    <a:tint val="52000"/>
                    <a:satMod val="300000"/>
                  </a:schemeClr>
                </a:gs>
                <a:gs pos="100000">
                  <a:schemeClr val="accent1">
                    <a:tint val="40000"/>
                    <a:satMod val="250000"/>
                  </a:schemeClr>
                </a:gs>
              </a:gsLst>
              <a:lin ang="5400000"/>
            </a:gradFill>
            <a:effectLst/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77CAEC8E-94DC-48D4-BCEC-0D121F929A67}" type="parTrans" cxnId="{B1FCB4D4-80B2-40B7-ADDB-FCC21861D14A}">
      <dgm:prSet/>
      <dgm:spPr/>
      <dgm:t>
        <a:bodyPr/>
        <a:lstStyle/>
        <a:p>
          <a:endParaRPr lang="ru-RU" sz="140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2648FF98-1445-4F90-941E-23E5D4CBE69D}" type="sibTrans" cxnId="{B1FCB4D4-80B2-40B7-ADDB-FCC21861D14A}">
      <dgm:prSet/>
      <dgm:spPr/>
      <dgm:t>
        <a:bodyPr/>
        <a:lstStyle/>
        <a:p>
          <a:endParaRPr lang="ru-RU" sz="140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7AEA23E6-A257-4211-8847-F724302945EE}">
      <dgm:prSet phldrT="[Текст]" custT="1"/>
      <dgm:spPr/>
      <dgm:t>
        <a:bodyPr/>
        <a:lstStyle/>
        <a:p>
          <a:r>
            <a:rPr lang="ru-RU" sz="1400" b="0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ПАМЯТНИКИ КУЛЬТУРНОГО </a:t>
          </a:r>
          <a:r>
            <a:rPr lang="ru-RU" sz="1400" b="0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НАСЛЕДИЯ, состоящие на государственном (региональном) учете, находящиеся под охраной государства</a:t>
          </a:r>
          <a:endParaRPr lang="ru-RU" sz="1400" b="0" cap="none" spc="0" dirty="0">
            <a:ln w="10541" cmpd="sng">
              <a:solidFill>
                <a:schemeClr val="accent1">
                  <a:shade val="88000"/>
                  <a:satMod val="110000"/>
                </a:schemeClr>
              </a:solidFill>
              <a:prstDash val="solid"/>
            </a:ln>
            <a:gradFill>
              <a:gsLst>
                <a:gs pos="0">
                  <a:schemeClr val="accent1">
                    <a:tint val="40000"/>
                    <a:satMod val="250000"/>
                  </a:schemeClr>
                </a:gs>
                <a:gs pos="9000">
                  <a:schemeClr val="accent1">
                    <a:tint val="52000"/>
                    <a:satMod val="300000"/>
                  </a:schemeClr>
                </a:gs>
                <a:gs pos="50000">
                  <a:schemeClr val="accent1">
                    <a:shade val="20000"/>
                    <a:satMod val="300000"/>
                  </a:schemeClr>
                </a:gs>
                <a:gs pos="79000">
                  <a:schemeClr val="accent1">
                    <a:tint val="52000"/>
                    <a:satMod val="300000"/>
                  </a:schemeClr>
                </a:gs>
                <a:gs pos="100000">
                  <a:schemeClr val="accent1">
                    <a:tint val="40000"/>
                    <a:satMod val="250000"/>
                  </a:schemeClr>
                </a:gs>
              </a:gsLst>
              <a:lin ang="5400000"/>
            </a:gradFill>
            <a:effectLst/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90987DBF-E0DE-48B2-97EA-E1674FCE0CE6}" type="parTrans" cxnId="{74A66D78-B25F-4DC6-9911-FF3DB86F4354}">
      <dgm:prSet/>
      <dgm:spPr/>
      <dgm:t>
        <a:bodyPr/>
        <a:lstStyle/>
        <a:p>
          <a:endParaRPr lang="ru-RU" sz="140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9F9C6CF1-231C-4978-A7A5-3C1AB49C04A1}" type="sibTrans" cxnId="{74A66D78-B25F-4DC6-9911-FF3DB86F4354}">
      <dgm:prSet/>
      <dgm:spPr/>
      <dgm:t>
        <a:bodyPr/>
        <a:lstStyle/>
        <a:p>
          <a:endParaRPr lang="ru-RU" sz="140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9C304784-AB4E-46DB-8980-000B546EC9CD}">
      <dgm:prSet phldrT="[Текст]" custT="1"/>
      <dgm:spPr/>
      <dgm:t>
        <a:bodyPr/>
        <a:lstStyle/>
        <a:p>
          <a:r>
            <a:rPr lang="ru-RU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19 </a:t>
          </a:r>
          <a:endParaRPr lang="ru-RU" sz="1400" dirty="0" smtClean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  <a:p>
          <a:r>
            <a:rPr lang="ru-RU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ОБЪЕКТОВ</a:t>
          </a:r>
          <a:endParaRPr lang="ru-RU" sz="14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6616EDDD-2D2B-4705-A37E-8A6B28CADCD6}" type="sibTrans" cxnId="{987E8A42-35CB-4381-B662-D3894534BED0}">
      <dgm:prSet/>
      <dgm:spPr/>
      <dgm:t>
        <a:bodyPr/>
        <a:lstStyle/>
        <a:p>
          <a:endParaRPr lang="ru-RU" sz="140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45C209D9-420F-4B58-87C6-4D5BCA9C9851}" type="parTrans" cxnId="{987E8A42-35CB-4381-B662-D3894534BED0}">
      <dgm:prSet/>
      <dgm:spPr/>
      <dgm:t>
        <a:bodyPr/>
        <a:lstStyle/>
        <a:p>
          <a:endParaRPr lang="ru-RU" sz="140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F6D065B4-FDCF-4B7B-9407-832D31119363}">
      <dgm:prSet phldrT="[Текст]" custT="1"/>
      <dgm:spPr/>
      <dgm:t>
        <a:bodyPr/>
        <a:lstStyle/>
        <a:p>
          <a:r>
            <a:rPr lang="ru-RU" sz="14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31</a:t>
          </a:r>
          <a:endParaRPr lang="ru-RU" sz="1400" b="1" dirty="0" smtClean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  <a:p>
          <a:r>
            <a:rPr lang="ru-RU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ОБЪЕКТ</a:t>
          </a:r>
          <a:endParaRPr lang="ru-RU" sz="14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0C6BE7D3-09EC-429C-8BD5-EAB2D07A8ACB}" type="sibTrans" cxnId="{B8DF174E-768A-4F25-8ED6-0D21F0556D0E}">
      <dgm:prSet/>
      <dgm:spPr/>
      <dgm:t>
        <a:bodyPr/>
        <a:lstStyle/>
        <a:p>
          <a:endParaRPr lang="ru-RU" sz="140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B9D4D454-8491-4146-B60B-713C36F7C4AB}" type="parTrans" cxnId="{B8DF174E-768A-4F25-8ED6-0D21F0556D0E}">
      <dgm:prSet/>
      <dgm:spPr/>
      <dgm:t>
        <a:bodyPr/>
        <a:lstStyle/>
        <a:p>
          <a:endParaRPr lang="ru-RU" sz="140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6E68CA11-ED45-4E24-AA09-ACF9FBF73576}" type="pres">
      <dgm:prSet presAssocID="{522ABF8D-B7A3-46E9-A63A-7EAC406AFDE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0BAFC1F-634F-488A-AE13-638EDF640D54}" type="pres">
      <dgm:prSet presAssocID="{1D5367EF-5AE1-4E45-A834-D90479A8D700}" presName="linNode" presStyleCnt="0"/>
      <dgm:spPr/>
    </dgm:pt>
    <dgm:pt modelId="{597D9C59-3AD2-49BA-8897-0B7CD07C365B}" type="pres">
      <dgm:prSet presAssocID="{1D5367EF-5AE1-4E45-A834-D90479A8D700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B10BA0-4849-4435-A4BE-1A8BFD246709}" type="pres">
      <dgm:prSet presAssocID="{1D5367EF-5AE1-4E45-A834-D90479A8D700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99B022-137D-416A-97C7-DDAAF55A191E}" type="pres">
      <dgm:prSet presAssocID="{C87E3024-2C89-4190-B0F8-CEC44BBBAE34}" presName="sp" presStyleCnt="0"/>
      <dgm:spPr/>
    </dgm:pt>
    <dgm:pt modelId="{91532ECD-401A-4B04-AC13-E9725A46E0E5}" type="pres">
      <dgm:prSet presAssocID="{F6D065B4-FDCF-4B7B-9407-832D31119363}" presName="linNode" presStyleCnt="0"/>
      <dgm:spPr/>
    </dgm:pt>
    <dgm:pt modelId="{2EB8869B-7CAC-48F7-869A-4F1268FEBC57}" type="pres">
      <dgm:prSet presAssocID="{F6D065B4-FDCF-4B7B-9407-832D31119363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819F3F-4C95-43C8-A013-E3ADD5C81F50}" type="pres">
      <dgm:prSet presAssocID="{F6D065B4-FDCF-4B7B-9407-832D31119363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73B8DC-735E-402D-A4CC-7964B5527AF1}" type="pres">
      <dgm:prSet presAssocID="{0C6BE7D3-09EC-429C-8BD5-EAB2D07A8ACB}" presName="sp" presStyleCnt="0"/>
      <dgm:spPr/>
    </dgm:pt>
    <dgm:pt modelId="{EC96DDDB-49F9-48B3-8419-63D28904BB7D}" type="pres">
      <dgm:prSet presAssocID="{9C304784-AB4E-46DB-8980-000B546EC9CD}" presName="linNode" presStyleCnt="0"/>
      <dgm:spPr/>
    </dgm:pt>
    <dgm:pt modelId="{80AE082E-808E-4F90-BACE-0D8DBCFC7CFC}" type="pres">
      <dgm:prSet presAssocID="{9C304784-AB4E-46DB-8980-000B546EC9CD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BBF70D-DE59-4689-B208-E051F6BA0F7C}" type="pres">
      <dgm:prSet presAssocID="{9C304784-AB4E-46DB-8980-000B546EC9CD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6FE5B13-38A5-45BC-B71D-48703EE73B89}" type="presOf" srcId="{1D5367EF-5AE1-4E45-A834-D90479A8D700}" destId="{597D9C59-3AD2-49BA-8897-0B7CD07C365B}" srcOrd="0" destOrd="0" presId="urn:microsoft.com/office/officeart/2005/8/layout/vList5"/>
    <dgm:cxn modelId="{B1FCB4D4-80B2-40B7-ADDB-FCC21861D14A}" srcId="{F6D065B4-FDCF-4B7B-9407-832D31119363}" destId="{EDF91090-1676-4894-8799-DACCB0F2ED65}" srcOrd="0" destOrd="0" parTransId="{77CAEC8E-94DC-48D4-BCEC-0D121F929A67}" sibTransId="{2648FF98-1445-4F90-941E-23E5D4CBE69D}"/>
    <dgm:cxn modelId="{B8DF174E-768A-4F25-8ED6-0D21F0556D0E}" srcId="{522ABF8D-B7A3-46E9-A63A-7EAC406AFDED}" destId="{F6D065B4-FDCF-4B7B-9407-832D31119363}" srcOrd="1" destOrd="0" parTransId="{B9D4D454-8491-4146-B60B-713C36F7C4AB}" sibTransId="{0C6BE7D3-09EC-429C-8BD5-EAB2D07A8ACB}"/>
    <dgm:cxn modelId="{C330F9A2-6C0B-46F6-8591-88F5ABA23217}" type="presOf" srcId="{7AEA23E6-A257-4211-8847-F724302945EE}" destId="{11BBF70D-DE59-4689-B208-E051F6BA0F7C}" srcOrd="0" destOrd="0" presId="urn:microsoft.com/office/officeart/2005/8/layout/vList5"/>
    <dgm:cxn modelId="{017E92F3-62CC-4669-9DE4-D610B6ABB5B3}" type="presOf" srcId="{9C304784-AB4E-46DB-8980-000B546EC9CD}" destId="{80AE082E-808E-4F90-BACE-0D8DBCFC7CFC}" srcOrd="0" destOrd="0" presId="urn:microsoft.com/office/officeart/2005/8/layout/vList5"/>
    <dgm:cxn modelId="{6E49F9F4-6F9A-4078-917E-007E55B09C12}" type="presOf" srcId="{522ABF8D-B7A3-46E9-A63A-7EAC406AFDED}" destId="{6E68CA11-ED45-4E24-AA09-ACF9FBF73576}" srcOrd="0" destOrd="0" presId="urn:microsoft.com/office/officeart/2005/8/layout/vList5"/>
    <dgm:cxn modelId="{987E8A42-35CB-4381-B662-D3894534BED0}" srcId="{522ABF8D-B7A3-46E9-A63A-7EAC406AFDED}" destId="{9C304784-AB4E-46DB-8980-000B546EC9CD}" srcOrd="2" destOrd="0" parTransId="{45C209D9-420F-4B58-87C6-4D5BCA9C9851}" sibTransId="{6616EDDD-2D2B-4705-A37E-8A6B28CADCD6}"/>
    <dgm:cxn modelId="{74A66D78-B25F-4DC6-9911-FF3DB86F4354}" srcId="{9C304784-AB4E-46DB-8980-000B546EC9CD}" destId="{7AEA23E6-A257-4211-8847-F724302945EE}" srcOrd="0" destOrd="0" parTransId="{90987DBF-E0DE-48B2-97EA-E1674FCE0CE6}" sibTransId="{9F9C6CF1-231C-4978-A7A5-3C1AB49C04A1}"/>
    <dgm:cxn modelId="{4DFD4B06-7E22-4F57-9D89-D7881F9A21E2}" type="presOf" srcId="{F6D065B4-FDCF-4B7B-9407-832D31119363}" destId="{2EB8869B-7CAC-48F7-869A-4F1268FEBC57}" srcOrd="0" destOrd="0" presId="urn:microsoft.com/office/officeart/2005/8/layout/vList5"/>
    <dgm:cxn modelId="{4DD15095-9EB5-442A-AA7F-DCCCA38833C4}" type="presOf" srcId="{B4412DCA-254B-4B08-8183-CE943929505B}" destId="{77B10BA0-4849-4435-A4BE-1A8BFD246709}" srcOrd="0" destOrd="0" presId="urn:microsoft.com/office/officeart/2005/8/layout/vList5"/>
    <dgm:cxn modelId="{DCE48170-8C9D-44BC-9607-1F480B212978}" type="presOf" srcId="{EDF91090-1676-4894-8799-DACCB0F2ED65}" destId="{A3819F3F-4C95-43C8-A013-E3ADD5C81F50}" srcOrd="0" destOrd="0" presId="urn:microsoft.com/office/officeart/2005/8/layout/vList5"/>
    <dgm:cxn modelId="{4D7A1048-F82B-47D1-A617-47B7E9DD4E44}" srcId="{1D5367EF-5AE1-4E45-A834-D90479A8D700}" destId="{B4412DCA-254B-4B08-8183-CE943929505B}" srcOrd="0" destOrd="0" parTransId="{5D31F498-929F-43B7-A628-79652DBAA567}" sibTransId="{BED72B62-5812-4BFD-A3E2-C6535291EE44}"/>
    <dgm:cxn modelId="{E5A360D2-CC14-4CDA-AE62-42D7BF92D404}" srcId="{522ABF8D-B7A3-46E9-A63A-7EAC406AFDED}" destId="{1D5367EF-5AE1-4E45-A834-D90479A8D700}" srcOrd="0" destOrd="0" parTransId="{160331C8-2121-438E-9B5B-366DACBBA2EE}" sibTransId="{C87E3024-2C89-4190-B0F8-CEC44BBBAE34}"/>
    <dgm:cxn modelId="{5BC95328-7718-42F8-A83D-8140C1BA19B1}" type="presParOf" srcId="{6E68CA11-ED45-4E24-AA09-ACF9FBF73576}" destId="{00BAFC1F-634F-488A-AE13-638EDF640D54}" srcOrd="0" destOrd="0" presId="urn:microsoft.com/office/officeart/2005/8/layout/vList5"/>
    <dgm:cxn modelId="{272AFA04-6E13-4621-A370-33511677669B}" type="presParOf" srcId="{00BAFC1F-634F-488A-AE13-638EDF640D54}" destId="{597D9C59-3AD2-49BA-8897-0B7CD07C365B}" srcOrd="0" destOrd="0" presId="urn:microsoft.com/office/officeart/2005/8/layout/vList5"/>
    <dgm:cxn modelId="{7022613D-C97B-4887-9256-CED196B5EBE6}" type="presParOf" srcId="{00BAFC1F-634F-488A-AE13-638EDF640D54}" destId="{77B10BA0-4849-4435-A4BE-1A8BFD246709}" srcOrd="1" destOrd="0" presId="urn:microsoft.com/office/officeart/2005/8/layout/vList5"/>
    <dgm:cxn modelId="{BDF19586-12DE-48BD-A5F1-4E1AC73B4BCC}" type="presParOf" srcId="{6E68CA11-ED45-4E24-AA09-ACF9FBF73576}" destId="{8C99B022-137D-416A-97C7-DDAAF55A191E}" srcOrd="1" destOrd="0" presId="urn:microsoft.com/office/officeart/2005/8/layout/vList5"/>
    <dgm:cxn modelId="{F51BEC61-C821-47C8-9F60-C59BE910FFD9}" type="presParOf" srcId="{6E68CA11-ED45-4E24-AA09-ACF9FBF73576}" destId="{91532ECD-401A-4B04-AC13-E9725A46E0E5}" srcOrd="2" destOrd="0" presId="urn:microsoft.com/office/officeart/2005/8/layout/vList5"/>
    <dgm:cxn modelId="{0F84DE78-E29C-41FB-9B92-5769B820703E}" type="presParOf" srcId="{91532ECD-401A-4B04-AC13-E9725A46E0E5}" destId="{2EB8869B-7CAC-48F7-869A-4F1268FEBC57}" srcOrd="0" destOrd="0" presId="urn:microsoft.com/office/officeart/2005/8/layout/vList5"/>
    <dgm:cxn modelId="{871837C0-5B39-479A-9682-D374ECBAFC94}" type="presParOf" srcId="{91532ECD-401A-4B04-AC13-E9725A46E0E5}" destId="{A3819F3F-4C95-43C8-A013-E3ADD5C81F50}" srcOrd="1" destOrd="0" presId="urn:microsoft.com/office/officeart/2005/8/layout/vList5"/>
    <dgm:cxn modelId="{880401E5-EA9A-40C4-8881-95F107E13F35}" type="presParOf" srcId="{6E68CA11-ED45-4E24-AA09-ACF9FBF73576}" destId="{8B73B8DC-735E-402D-A4CC-7964B5527AF1}" srcOrd="3" destOrd="0" presId="urn:microsoft.com/office/officeart/2005/8/layout/vList5"/>
    <dgm:cxn modelId="{A1FB393D-CF75-4FA6-AD09-14B99D1E573D}" type="presParOf" srcId="{6E68CA11-ED45-4E24-AA09-ACF9FBF73576}" destId="{EC96DDDB-49F9-48B3-8419-63D28904BB7D}" srcOrd="4" destOrd="0" presId="urn:microsoft.com/office/officeart/2005/8/layout/vList5"/>
    <dgm:cxn modelId="{3E563191-D13D-427E-A54D-B4A7D975E5EA}" type="presParOf" srcId="{EC96DDDB-49F9-48B3-8419-63D28904BB7D}" destId="{80AE082E-808E-4F90-BACE-0D8DBCFC7CFC}" srcOrd="0" destOrd="0" presId="urn:microsoft.com/office/officeart/2005/8/layout/vList5"/>
    <dgm:cxn modelId="{00EB521A-9957-47DE-A1D6-15F8602AA28C}" type="presParOf" srcId="{EC96DDDB-49F9-48B3-8419-63D28904BB7D}" destId="{11BBF70D-DE59-4689-B208-E051F6BA0F7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22ABF8D-B7A3-46E9-A63A-7EAC406AFDED}" type="doc">
      <dgm:prSet loTypeId="urn:microsoft.com/office/officeart/2005/8/layout/vList5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D5367EF-5AE1-4E45-A834-D90479A8D700}">
      <dgm:prSet phldrT="[Текст]" custT="1"/>
      <dgm:spPr/>
      <dgm:t>
        <a:bodyPr/>
        <a:lstStyle/>
        <a:p>
          <a:r>
            <a:rPr lang="ru-RU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16 </a:t>
          </a:r>
        </a:p>
        <a:p>
          <a:r>
            <a:rPr lang="ru-RU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ОБЪЕКТОВ</a:t>
          </a:r>
          <a:endParaRPr lang="ru-RU" sz="14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160331C8-2121-438E-9B5B-366DACBBA2EE}" type="parTrans" cxnId="{E5A360D2-CC14-4CDA-AE62-42D7BF92D404}">
      <dgm:prSet/>
      <dgm:spPr/>
      <dgm:t>
        <a:bodyPr/>
        <a:lstStyle/>
        <a:p>
          <a:endParaRPr lang="ru-RU" sz="140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C87E3024-2C89-4190-B0F8-CEC44BBBAE34}" type="sibTrans" cxnId="{E5A360D2-CC14-4CDA-AE62-42D7BF92D404}">
      <dgm:prSet/>
      <dgm:spPr/>
      <dgm:t>
        <a:bodyPr/>
        <a:lstStyle/>
        <a:p>
          <a:endParaRPr lang="ru-RU" sz="140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B4412DCA-254B-4B08-8183-CE943929505B}">
      <dgm:prSet phldrT="[Текст]" custT="1"/>
      <dgm:spPr/>
      <dgm:t>
        <a:bodyPr/>
        <a:lstStyle/>
        <a:p>
          <a:r>
            <a:rPr lang="ru-RU" sz="1400" b="0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ПАМЯТНИКИ, УВЕКОВЕЧИВАЮЩИЕ ПАМЯТЬ ПОГИБШИХ ПРИ ЗАЩИТЕ ОТЕЧЕСТВА В ВЕЛИКОЙ ОТЕЧЕСТВЕННОЙ ВОЙНЕ</a:t>
          </a:r>
          <a:endParaRPr lang="ru-RU" sz="1400" b="0" cap="none" spc="0" dirty="0">
            <a:ln w="10541" cmpd="sng">
              <a:solidFill>
                <a:schemeClr val="accent1">
                  <a:shade val="88000"/>
                  <a:satMod val="110000"/>
                </a:schemeClr>
              </a:solidFill>
              <a:prstDash val="solid"/>
            </a:ln>
            <a:gradFill>
              <a:gsLst>
                <a:gs pos="0">
                  <a:schemeClr val="accent1">
                    <a:tint val="40000"/>
                    <a:satMod val="250000"/>
                  </a:schemeClr>
                </a:gs>
                <a:gs pos="9000">
                  <a:schemeClr val="accent1">
                    <a:tint val="52000"/>
                    <a:satMod val="300000"/>
                  </a:schemeClr>
                </a:gs>
                <a:gs pos="50000">
                  <a:schemeClr val="accent1">
                    <a:shade val="20000"/>
                    <a:satMod val="300000"/>
                  </a:schemeClr>
                </a:gs>
                <a:gs pos="79000">
                  <a:schemeClr val="accent1">
                    <a:tint val="52000"/>
                    <a:satMod val="300000"/>
                  </a:schemeClr>
                </a:gs>
                <a:gs pos="100000">
                  <a:schemeClr val="accent1">
                    <a:tint val="40000"/>
                    <a:satMod val="250000"/>
                  </a:schemeClr>
                </a:gs>
              </a:gsLst>
              <a:lin ang="5400000"/>
            </a:gradFill>
            <a:effectLst/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5D31F498-929F-43B7-A628-79652DBAA567}" type="parTrans" cxnId="{4D7A1048-F82B-47D1-A617-47B7E9DD4E44}">
      <dgm:prSet/>
      <dgm:spPr/>
      <dgm:t>
        <a:bodyPr/>
        <a:lstStyle/>
        <a:p>
          <a:endParaRPr lang="ru-RU" sz="140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BED72B62-5812-4BFD-A3E2-C6535291EE44}" type="sibTrans" cxnId="{4D7A1048-F82B-47D1-A617-47B7E9DD4E44}">
      <dgm:prSet/>
      <dgm:spPr/>
      <dgm:t>
        <a:bodyPr/>
        <a:lstStyle/>
        <a:p>
          <a:endParaRPr lang="ru-RU" sz="140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5D043912-576E-4988-9878-4F4EE3A46F56}">
      <dgm:prSet phldrT="[Текст]" custT="1"/>
      <dgm:spPr/>
      <dgm:t>
        <a:bodyPr/>
        <a:lstStyle/>
        <a:p>
          <a:endParaRPr lang="ru-RU" sz="14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27237A0D-2457-4633-BC0F-121B7B7F680F}" type="parTrans" cxnId="{5E991F7D-78C1-43EB-A0CC-1C50BFD808A5}">
      <dgm:prSet/>
      <dgm:spPr/>
      <dgm:t>
        <a:bodyPr/>
        <a:lstStyle/>
        <a:p>
          <a:endParaRPr lang="ru-RU" sz="140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954ADB9C-864A-4292-8856-68CD0B1D80FD}" type="sibTrans" cxnId="{5E991F7D-78C1-43EB-A0CC-1C50BFD808A5}">
      <dgm:prSet/>
      <dgm:spPr/>
      <dgm:t>
        <a:bodyPr/>
        <a:lstStyle/>
        <a:p>
          <a:endParaRPr lang="ru-RU" sz="140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609CA3FC-85CF-49FC-A9DF-0A411BE309C8}" type="pres">
      <dgm:prSet presAssocID="{522ABF8D-B7A3-46E9-A63A-7EAC406AFDE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5F2758A-4975-49B6-9626-FE8885907E9D}" type="pres">
      <dgm:prSet presAssocID="{1D5367EF-5AE1-4E45-A834-D90479A8D700}" presName="linNode" presStyleCnt="0"/>
      <dgm:spPr/>
    </dgm:pt>
    <dgm:pt modelId="{416ADFEB-82CE-462C-ABA8-86D01EFC5701}" type="pres">
      <dgm:prSet presAssocID="{1D5367EF-5AE1-4E45-A834-D90479A8D700}" presName="parentText" presStyleLbl="node1" presStyleIdx="0" presStyleCnt="1" custLinFactNeighborX="-3989" custLinFactNeighborY="4975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7FD585-5F11-4C8D-BB65-CC61D8679C53}" type="pres">
      <dgm:prSet presAssocID="{1D5367EF-5AE1-4E45-A834-D90479A8D700}" presName="descendantText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247B081-0C08-458B-A482-A99F3ABEA42B}" type="presOf" srcId="{5D043912-576E-4988-9878-4F4EE3A46F56}" destId="{BB7FD585-5F11-4C8D-BB65-CC61D8679C53}" srcOrd="0" destOrd="1" presId="urn:microsoft.com/office/officeart/2005/8/layout/vList5"/>
    <dgm:cxn modelId="{E5A360D2-CC14-4CDA-AE62-42D7BF92D404}" srcId="{522ABF8D-B7A3-46E9-A63A-7EAC406AFDED}" destId="{1D5367EF-5AE1-4E45-A834-D90479A8D700}" srcOrd="0" destOrd="0" parTransId="{160331C8-2121-438E-9B5B-366DACBBA2EE}" sibTransId="{C87E3024-2C89-4190-B0F8-CEC44BBBAE34}"/>
    <dgm:cxn modelId="{4D7A1048-F82B-47D1-A617-47B7E9DD4E44}" srcId="{1D5367EF-5AE1-4E45-A834-D90479A8D700}" destId="{B4412DCA-254B-4B08-8183-CE943929505B}" srcOrd="0" destOrd="0" parTransId="{5D31F498-929F-43B7-A628-79652DBAA567}" sibTransId="{BED72B62-5812-4BFD-A3E2-C6535291EE44}"/>
    <dgm:cxn modelId="{C85A307C-054F-419B-84AD-3FCCDBEF767B}" type="presOf" srcId="{1D5367EF-5AE1-4E45-A834-D90479A8D700}" destId="{416ADFEB-82CE-462C-ABA8-86D01EFC5701}" srcOrd="0" destOrd="0" presId="urn:microsoft.com/office/officeart/2005/8/layout/vList5"/>
    <dgm:cxn modelId="{B0E189FB-2DB2-48E6-B9A3-0A97D4685F7D}" type="presOf" srcId="{B4412DCA-254B-4B08-8183-CE943929505B}" destId="{BB7FD585-5F11-4C8D-BB65-CC61D8679C53}" srcOrd="0" destOrd="0" presId="urn:microsoft.com/office/officeart/2005/8/layout/vList5"/>
    <dgm:cxn modelId="{1C00A756-71CE-462F-846F-4E7543ADAE92}" type="presOf" srcId="{522ABF8D-B7A3-46E9-A63A-7EAC406AFDED}" destId="{609CA3FC-85CF-49FC-A9DF-0A411BE309C8}" srcOrd="0" destOrd="0" presId="urn:microsoft.com/office/officeart/2005/8/layout/vList5"/>
    <dgm:cxn modelId="{5E991F7D-78C1-43EB-A0CC-1C50BFD808A5}" srcId="{1D5367EF-5AE1-4E45-A834-D90479A8D700}" destId="{5D043912-576E-4988-9878-4F4EE3A46F56}" srcOrd="1" destOrd="0" parTransId="{27237A0D-2457-4633-BC0F-121B7B7F680F}" sibTransId="{954ADB9C-864A-4292-8856-68CD0B1D80FD}"/>
    <dgm:cxn modelId="{F6141021-CD15-44F2-9861-815D462F5B25}" type="presParOf" srcId="{609CA3FC-85CF-49FC-A9DF-0A411BE309C8}" destId="{25F2758A-4975-49B6-9626-FE8885907E9D}" srcOrd="0" destOrd="0" presId="urn:microsoft.com/office/officeart/2005/8/layout/vList5"/>
    <dgm:cxn modelId="{68FCC1B4-EDAD-449F-913E-A4F857DA661F}" type="presParOf" srcId="{25F2758A-4975-49B6-9626-FE8885907E9D}" destId="{416ADFEB-82CE-462C-ABA8-86D01EFC5701}" srcOrd="0" destOrd="0" presId="urn:microsoft.com/office/officeart/2005/8/layout/vList5"/>
    <dgm:cxn modelId="{A6D8D170-4E05-44EF-B100-619A2E086650}" type="presParOf" srcId="{25F2758A-4975-49B6-9626-FE8885907E9D}" destId="{BB7FD585-5F11-4C8D-BB65-CC61D8679C5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B10BA0-4849-4435-A4BE-1A8BFD246709}">
      <dsp:nvSpPr>
        <dsp:cNvPr id="0" name=""/>
        <dsp:cNvSpPr/>
      </dsp:nvSpPr>
      <dsp:spPr>
        <a:xfrm rot="5400000">
          <a:off x="4572598" y="-1744697"/>
          <a:ext cx="1039615" cy="479285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0" kern="1200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ПАМЯТНИКИ ИСТОРИИ И КУЛЬТУРЫ ФЕДЕРАЛЬНОГО (ОБЩЕРОССИЙСКОГО) ЗНАЧЕНИЯ, ЭТО ПАМЯТНИКИ АРХЕОЛОГИИ, ОТНОСЯЩИЕСЯ К </a:t>
          </a:r>
          <a:r>
            <a:rPr lang="ru-RU" sz="1400" b="0" kern="1200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СРЕДНЕВЕКОВЬЮ </a:t>
          </a:r>
          <a:r>
            <a:rPr lang="ru-RU" sz="1400" b="0" kern="1200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(ОТДЕЛЬНЫЕ СТОЯНКИ И СЕЛИЩА)</a:t>
          </a:r>
          <a:endParaRPr lang="ru-RU" sz="1400" b="0" kern="1200" cap="none" spc="0" dirty="0">
            <a:ln w="10541" cmpd="sng">
              <a:solidFill>
                <a:schemeClr val="accent1">
                  <a:shade val="88000"/>
                  <a:satMod val="110000"/>
                </a:schemeClr>
              </a:solidFill>
              <a:prstDash val="solid"/>
            </a:ln>
            <a:gradFill>
              <a:gsLst>
                <a:gs pos="0">
                  <a:schemeClr val="accent1">
                    <a:tint val="40000"/>
                    <a:satMod val="250000"/>
                  </a:schemeClr>
                </a:gs>
                <a:gs pos="9000">
                  <a:schemeClr val="accent1">
                    <a:tint val="52000"/>
                    <a:satMod val="300000"/>
                  </a:schemeClr>
                </a:gs>
                <a:gs pos="50000">
                  <a:schemeClr val="accent1">
                    <a:shade val="20000"/>
                    <a:satMod val="300000"/>
                  </a:schemeClr>
                </a:gs>
                <a:gs pos="79000">
                  <a:schemeClr val="accent1">
                    <a:tint val="52000"/>
                    <a:satMod val="300000"/>
                  </a:schemeClr>
                </a:gs>
                <a:gs pos="100000">
                  <a:schemeClr val="accent1">
                    <a:tint val="40000"/>
                    <a:satMod val="250000"/>
                  </a:schemeClr>
                </a:gs>
              </a:gsLst>
              <a:lin ang="5400000"/>
            </a:gradFill>
            <a:effectLst/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sp:txBody>
      <dsp:txXfrm rot="-5400000">
        <a:off x="2695980" y="182671"/>
        <a:ext cx="4742102" cy="938115"/>
      </dsp:txXfrm>
    </dsp:sp>
    <dsp:sp modelId="{597D9C59-3AD2-49BA-8897-0B7CD07C365B}">
      <dsp:nvSpPr>
        <dsp:cNvPr id="0" name=""/>
        <dsp:cNvSpPr/>
      </dsp:nvSpPr>
      <dsp:spPr>
        <a:xfrm>
          <a:off x="0" y="1968"/>
          <a:ext cx="2695979" cy="12995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10</a:t>
          </a:r>
          <a:r>
            <a:rPr lang="ru-RU" sz="1400" kern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ОБЪЕКТОВ</a:t>
          </a:r>
          <a:endParaRPr lang="ru-RU" sz="1400" kern="12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sp:txBody>
      <dsp:txXfrm>
        <a:off x="63437" y="65405"/>
        <a:ext cx="2569105" cy="1172645"/>
      </dsp:txXfrm>
    </dsp:sp>
    <dsp:sp modelId="{A3819F3F-4C95-43C8-A013-E3ADD5C81F50}">
      <dsp:nvSpPr>
        <dsp:cNvPr id="0" name=""/>
        <dsp:cNvSpPr/>
      </dsp:nvSpPr>
      <dsp:spPr>
        <a:xfrm rot="5400000">
          <a:off x="4572598" y="-380202"/>
          <a:ext cx="1039615" cy="479285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0" kern="1200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ПАМЯТНИКИ ИСТОРИИ И </a:t>
          </a:r>
          <a:r>
            <a:rPr lang="ru-RU" sz="1400" b="0" kern="1200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КУЛЬТУРЫ, находящиеся на территории </a:t>
          </a:r>
          <a:r>
            <a:rPr lang="ru-RU" sz="1400" b="0" kern="1200" cap="none" spc="0" dirty="0" err="1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Зейского</a:t>
          </a:r>
          <a:r>
            <a:rPr lang="ru-RU" sz="1400" b="0" kern="1200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 муниципального округа</a:t>
          </a:r>
          <a:endParaRPr lang="ru-RU" sz="1400" b="0" kern="1200" cap="none" spc="0" dirty="0">
            <a:ln w="10541" cmpd="sng">
              <a:solidFill>
                <a:schemeClr val="accent1">
                  <a:shade val="88000"/>
                  <a:satMod val="110000"/>
                </a:schemeClr>
              </a:solidFill>
              <a:prstDash val="solid"/>
            </a:ln>
            <a:gradFill>
              <a:gsLst>
                <a:gs pos="0">
                  <a:schemeClr val="accent1">
                    <a:tint val="40000"/>
                    <a:satMod val="250000"/>
                  </a:schemeClr>
                </a:gs>
                <a:gs pos="9000">
                  <a:schemeClr val="accent1">
                    <a:tint val="52000"/>
                    <a:satMod val="300000"/>
                  </a:schemeClr>
                </a:gs>
                <a:gs pos="50000">
                  <a:schemeClr val="accent1">
                    <a:shade val="20000"/>
                    <a:satMod val="300000"/>
                  </a:schemeClr>
                </a:gs>
                <a:gs pos="79000">
                  <a:schemeClr val="accent1">
                    <a:tint val="52000"/>
                    <a:satMod val="300000"/>
                  </a:schemeClr>
                </a:gs>
                <a:gs pos="100000">
                  <a:schemeClr val="accent1">
                    <a:tint val="40000"/>
                    <a:satMod val="250000"/>
                  </a:schemeClr>
                </a:gs>
              </a:gsLst>
              <a:lin ang="5400000"/>
            </a:gradFill>
            <a:effectLst/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sp:txBody>
      <dsp:txXfrm rot="-5400000">
        <a:off x="2695980" y="1547166"/>
        <a:ext cx="4742102" cy="938115"/>
      </dsp:txXfrm>
    </dsp:sp>
    <dsp:sp modelId="{2EB8869B-7CAC-48F7-869A-4F1268FEBC57}">
      <dsp:nvSpPr>
        <dsp:cNvPr id="0" name=""/>
        <dsp:cNvSpPr/>
      </dsp:nvSpPr>
      <dsp:spPr>
        <a:xfrm>
          <a:off x="0" y="1366464"/>
          <a:ext cx="2695979" cy="12995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31</a:t>
          </a:r>
          <a:endParaRPr lang="ru-RU" sz="1400" b="1" kern="1200" dirty="0" smtClean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ОБЪЕКТ</a:t>
          </a:r>
          <a:endParaRPr lang="ru-RU" sz="1400" kern="12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sp:txBody>
      <dsp:txXfrm>
        <a:off x="63437" y="1429901"/>
        <a:ext cx="2569105" cy="1172645"/>
      </dsp:txXfrm>
    </dsp:sp>
    <dsp:sp modelId="{11BBF70D-DE59-4689-B208-E051F6BA0F7C}">
      <dsp:nvSpPr>
        <dsp:cNvPr id="0" name=""/>
        <dsp:cNvSpPr/>
      </dsp:nvSpPr>
      <dsp:spPr>
        <a:xfrm rot="5400000">
          <a:off x="4572598" y="984293"/>
          <a:ext cx="1039615" cy="479285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0" kern="1200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ПАМЯТНИКИ КУЛЬТУРНОГО </a:t>
          </a:r>
          <a:r>
            <a:rPr lang="ru-RU" sz="1400" b="0" kern="1200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НАСЛЕДИЯ, состоящие на государственном (региональном) учете, находящиеся под охраной государства</a:t>
          </a:r>
          <a:endParaRPr lang="ru-RU" sz="1400" b="0" kern="1200" cap="none" spc="0" dirty="0">
            <a:ln w="10541" cmpd="sng">
              <a:solidFill>
                <a:schemeClr val="accent1">
                  <a:shade val="88000"/>
                  <a:satMod val="110000"/>
                </a:schemeClr>
              </a:solidFill>
              <a:prstDash val="solid"/>
            </a:ln>
            <a:gradFill>
              <a:gsLst>
                <a:gs pos="0">
                  <a:schemeClr val="accent1">
                    <a:tint val="40000"/>
                    <a:satMod val="250000"/>
                  </a:schemeClr>
                </a:gs>
                <a:gs pos="9000">
                  <a:schemeClr val="accent1">
                    <a:tint val="52000"/>
                    <a:satMod val="300000"/>
                  </a:schemeClr>
                </a:gs>
                <a:gs pos="50000">
                  <a:schemeClr val="accent1">
                    <a:shade val="20000"/>
                    <a:satMod val="300000"/>
                  </a:schemeClr>
                </a:gs>
                <a:gs pos="79000">
                  <a:schemeClr val="accent1">
                    <a:tint val="52000"/>
                    <a:satMod val="300000"/>
                  </a:schemeClr>
                </a:gs>
                <a:gs pos="100000">
                  <a:schemeClr val="accent1">
                    <a:tint val="40000"/>
                    <a:satMod val="250000"/>
                  </a:schemeClr>
                </a:gs>
              </a:gsLst>
              <a:lin ang="5400000"/>
            </a:gradFill>
            <a:effectLst/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sp:txBody>
      <dsp:txXfrm rot="-5400000">
        <a:off x="2695980" y="2911661"/>
        <a:ext cx="4742102" cy="938115"/>
      </dsp:txXfrm>
    </dsp:sp>
    <dsp:sp modelId="{80AE082E-808E-4F90-BACE-0D8DBCFC7CFC}">
      <dsp:nvSpPr>
        <dsp:cNvPr id="0" name=""/>
        <dsp:cNvSpPr/>
      </dsp:nvSpPr>
      <dsp:spPr>
        <a:xfrm>
          <a:off x="0" y="2730959"/>
          <a:ext cx="2695979" cy="12995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19 </a:t>
          </a:r>
          <a:endParaRPr lang="ru-RU" sz="1400" kern="1200" dirty="0" smtClean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ОБЪЕКТОВ</a:t>
          </a:r>
          <a:endParaRPr lang="ru-RU" sz="1400" kern="12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sp:txBody>
      <dsp:txXfrm>
        <a:off x="63437" y="2794396"/>
        <a:ext cx="2569105" cy="117264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7FD585-5F11-4C8D-BB65-CC61D8679C53}">
      <dsp:nvSpPr>
        <dsp:cNvPr id="0" name=""/>
        <dsp:cNvSpPr/>
      </dsp:nvSpPr>
      <dsp:spPr>
        <a:xfrm rot="5400000">
          <a:off x="4556461" y="-1743087"/>
          <a:ext cx="1027702" cy="477205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0" kern="1200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ПАМЯТНИКИ, УВЕКОВЕЧИВАЮЩИЕ ПАМЯТЬ ПОГИБШИХ ПРИ ЗАЩИТЕ ОТЕЧЕСТВА В ВЕЛИКОЙ ОТЕЧЕСТВЕННОЙ ВОЙНЕ</a:t>
          </a:r>
          <a:endParaRPr lang="ru-RU" sz="1400" b="0" kern="1200" cap="none" spc="0" dirty="0">
            <a:ln w="10541" cmpd="sng">
              <a:solidFill>
                <a:schemeClr val="accent1">
                  <a:shade val="88000"/>
                  <a:satMod val="110000"/>
                </a:schemeClr>
              </a:solidFill>
              <a:prstDash val="solid"/>
            </a:ln>
            <a:gradFill>
              <a:gsLst>
                <a:gs pos="0">
                  <a:schemeClr val="accent1">
                    <a:tint val="40000"/>
                    <a:satMod val="250000"/>
                  </a:schemeClr>
                </a:gs>
                <a:gs pos="9000">
                  <a:schemeClr val="accent1">
                    <a:tint val="52000"/>
                    <a:satMod val="300000"/>
                  </a:schemeClr>
                </a:gs>
                <a:gs pos="50000">
                  <a:schemeClr val="accent1">
                    <a:shade val="20000"/>
                    <a:satMod val="300000"/>
                  </a:schemeClr>
                </a:gs>
                <a:gs pos="79000">
                  <a:schemeClr val="accent1">
                    <a:tint val="52000"/>
                    <a:satMod val="300000"/>
                  </a:schemeClr>
                </a:gs>
                <a:gs pos="100000">
                  <a:schemeClr val="accent1">
                    <a:tint val="40000"/>
                    <a:satMod val="250000"/>
                  </a:schemeClr>
                </a:gs>
              </a:gsLst>
              <a:lin ang="5400000"/>
            </a:gradFill>
            <a:effectLst/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kern="12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sp:txBody>
      <dsp:txXfrm rot="-5400000">
        <a:off x="2684283" y="179259"/>
        <a:ext cx="4721890" cy="927366"/>
      </dsp:txXfrm>
    </dsp:sp>
    <dsp:sp modelId="{416ADFEB-82CE-462C-ABA8-86D01EFC5701}">
      <dsp:nvSpPr>
        <dsp:cNvPr id="0" name=""/>
        <dsp:cNvSpPr/>
      </dsp:nvSpPr>
      <dsp:spPr>
        <a:xfrm>
          <a:off x="0" y="1255"/>
          <a:ext cx="2684283" cy="12846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16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ОБЪЕКТОВ</a:t>
          </a:r>
          <a:endParaRPr lang="ru-RU" sz="1400" kern="12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sp:txBody>
      <dsp:txXfrm>
        <a:off x="62710" y="63965"/>
        <a:ext cx="2558863" cy="11592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6A5613-1470-4985-8623-41F71EFA1DE9}" type="datetimeFigureOut">
              <a:rPr lang="ru-RU" smtClean="0"/>
              <a:pPr/>
              <a:t>04.10.2024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76500E-7CA5-4C3F-8A20-B602CEDC77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43421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76500E-7CA5-4C3F-8A20-B602CEDC77A4}" type="slidenum">
              <a:rPr lang="ru-RU" smtClean="0"/>
              <a:pPr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81492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2.jpeg"/><Relationship Id="rId3" Type="http://schemas.openxmlformats.org/officeDocument/2006/relationships/image" Target="../media/image4.jpeg"/><Relationship Id="rId7" Type="http://schemas.openxmlformats.org/officeDocument/2006/relationships/image" Target="../media/image7.jpeg"/><Relationship Id="rId12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11" Type="http://schemas.openxmlformats.org/officeDocument/2006/relationships/image" Target="../media/image10.jpeg"/><Relationship Id="rId5" Type="http://schemas.openxmlformats.org/officeDocument/2006/relationships/image" Target="../media/image5.jpeg"/><Relationship Id="rId10" Type="http://schemas.microsoft.com/office/2007/relationships/hdphoto" Target="../media/hdphoto2.wdp"/><Relationship Id="rId4" Type="http://schemas.microsoft.com/office/2007/relationships/hdphoto" Target="../media/hdphoto1.wdp"/><Relationship Id="rId9" Type="http://schemas.openxmlformats.org/officeDocument/2006/relationships/image" Target="../media/image9.jpeg"/><Relationship Id="rId14" Type="http://schemas.openxmlformats.org/officeDocument/2006/relationships/image" Target="../media/image1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microsoft.com/office/2007/relationships/diagramDrawing" Target="../diagrams/drawing2.xml"/><Relationship Id="rId3" Type="http://schemas.openxmlformats.org/officeDocument/2006/relationships/image" Target="../media/image3.jpeg"/><Relationship Id="rId7" Type="http://schemas.openxmlformats.org/officeDocument/2006/relationships/diagramColors" Target="../diagrams/colors1.xml"/><Relationship Id="rId12" Type="http://schemas.openxmlformats.org/officeDocument/2006/relationships/diagramColors" Target="../diagrams/colors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11" Type="http://schemas.openxmlformats.org/officeDocument/2006/relationships/diagramQuickStyle" Target="../diagrams/quickStyle2.xml"/><Relationship Id="rId5" Type="http://schemas.openxmlformats.org/officeDocument/2006/relationships/diagramLayout" Target="../diagrams/layout1.xml"/><Relationship Id="rId10" Type="http://schemas.openxmlformats.org/officeDocument/2006/relationships/diagramLayout" Target="../diagrams/layout2.xml"/><Relationship Id="rId4" Type="http://schemas.openxmlformats.org/officeDocument/2006/relationships/diagramData" Target="../diagrams/data1.xml"/><Relationship Id="rId9" Type="http://schemas.openxmlformats.org/officeDocument/2006/relationships/diagramData" Target="../diagrams/data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microsoft.com/office/2007/relationships/hdphoto" Target="../media/hdphoto4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6.jpeg"/><Relationship Id="rId7" Type="http://schemas.microsoft.com/office/2007/relationships/hdphoto" Target="../media/hdphoto5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11" Type="http://schemas.openxmlformats.org/officeDocument/2006/relationships/image" Target="../media/image43.jpeg"/><Relationship Id="rId5" Type="http://schemas.openxmlformats.org/officeDocument/2006/relationships/image" Target="../media/image38.jpeg"/><Relationship Id="rId10" Type="http://schemas.openxmlformats.org/officeDocument/2006/relationships/image" Target="../media/image42.jpeg"/><Relationship Id="rId4" Type="http://schemas.openxmlformats.org/officeDocument/2006/relationships/image" Target="../media/image37.jpg"/><Relationship Id="rId9" Type="http://schemas.openxmlformats.org/officeDocument/2006/relationships/image" Target="../media/image4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7" Type="http://schemas.openxmlformats.org/officeDocument/2006/relationships/image" Target="../media/image4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45.jpeg"/><Relationship Id="rId4" Type="http://schemas.microsoft.com/office/2007/relationships/hdphoto" Target="../media/hdphoto6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252536" y="2708920"/>
            <a:ext cx="9577064" cy="1254001"/>
          </a:xfrm>
        </p:spPr>
        <p:txBody>
          <a:bodyPr>
            <a:noAutofit/>
          </a:bodyPr>
          <a:lstStyle/>
          <a:p>
            <a:r>
              <a:rPr lang="ru-RU" sz="2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        </a:t>
            </a:r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2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br>
              <a:rPr lang="ru-RU" sz="2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2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ОБЪЕКТЫ КУЛЬТУРНОГО НАСЛЕДИЯ </a:t>
            </a:r>
            <a:br>
              <a:rPr lang="ru-RU" sz="2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2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(ПАМЯТНИКИ ИСТОРИИ И КУЛЬТУРЫ) </a:t>
            </a:r>
            <a:br>
              <a:rPr lang="ru-RU" sz="2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2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ЗЕЙСКОГО МУНИЦИПАЛЬНОГО ОКРУГА </a:t>
            </a:r>
            <a:br>
              <a:rPr lang="ru-RU" sz="2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2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br>
              <a:rPr lang="ru-RU" sz="2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endParaRPr lang="ru-RU" sz="2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51920" y="5733256"/>
            <a:ext cx="17403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2024 год</a:t>
            </a:r>
            <a:endParaRPr lang="ru-RU" sz="2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8194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11932" y="2506826"/>
            <a:ext cx="5471434" cy="2200367"/>
          </a:xfrm>
        </p:spPr>
        <p:txBody>
          <a:bodyPr>
            <a:normAutofit fontScale="90000"/>
          </a:bodyPr>
          <a:lstStyle/>
          <a:p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ПАМЯТНИКИ ПОМОГАЮТ СОХРАНИТЬ ПАМЯТЬ О ПРОИЗОШЕДШИХ СОБЫТИЯХ.</a:t>
            </a:r>
            <a:b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ОНИ НАПОМИНАЮТ ЖИВУЩИМ ПОКОЛЕНИЯМ О СОБЫТИЯХ ПРОШЛОГО, КОТОРЫЕ ОКАЗАЛИ ВЛИЯНИЕ НА СУДЬБУ НАРОДА ИЛИ ЧЕЛОВЕЧЕСТВА</a:t>
            </a:r>
            <a:endParaRPr lang="ru-RU" sz="1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327" y="260648"/>
            <a:ext cx="1560957" cy="208127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1254" y="5005935"/>
            <a:ext cx="983007" cy="130659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3352" y="426970"/>
            <a:ext cx="2557782" cy="157095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9544" y="4929182"/>
            <a:ext cx="1838716" cy="138334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4581128"/>
            <a:ext cx="1259283" cy="183898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52170"/>
            <a:ext cx="2465554" cy="184916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875" y="2457042"/>
            <a:ext cx="1265710" cy="225015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2551" y="239905"/>
            <a:ext cx="1458814" cy="194508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5023" y="2708920"/>
            <a:ext cx="1586111" cy="139454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01" t="17315" r="15751" b="16672"/>
          <a:stretch/>
        </p:blipFill>
        <p:spPr>
          <a:xfrm>
            <a:off x="200509" y="5011036"/>
            <a:ext cx="1811423" cy="1314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278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9154" y="2649882"/>
            <a:ext cx="6408712" cy="12163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TextBox 11"/>
          <p:cNvSpPr txBox="1"/>
          <p:nvPr/>
        </p:nvSpPr>
        <p:spPr>
          <a:xfrm>
            <a:off x="1718767" y="2641921"/>
            <a:ext cx="59766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 ТЕРРИТОРИИ ЗЕЙСКОГО </a:t>
            </a:r>
            <a:r>
              <a:rPr lang="ru-RU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МУНИЦИПАЛЬНОГО ОКРУГА </a:t>
            </a:r>
            <a:r>
              <a:rPr lang="ru-RU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НАХОДИТСЯ 41  ОБЪЕКТ КУЛЬТУРНОГО </a:t>
            </a:r>
            <a:r>
              <a:rPr lang="ru-RU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НАСЛЕДИЯ</a:t>
            </a:r>
            <a:endParaRPr lang="ru-RU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8243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936288994"/>
              </p:ext>
            </p:extLst>
          </p:nvPr>
        </p:nvGraphicFramePr>
        <p:xfrm>
          <a:off x="971600" y="764704"/>
          <a:ext cx="748883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18" name="Схема 17"/>
          <p:cNvGraphicFramePr/>
          <p:nvPr>
            <p:extLst>
              <p:ext uri="{D42A27DB-BD31-4B8C-83A1-F6EECF244321}">
                <p14:modId xmlns:p14="http://schemas.microsoft.com/office/powerpoint/2010/main" val="1570994015"/>
              </p:ext>
            </p:extLst>
          </p:nvPr>
        </p:nvGraphicFramePr>
        <p:xfrm>
          <a:off x="928662" y="4857760"/>
          <a:ext cx="7456342" cy="12858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</p:spTree>
    <p:extLst>
      <p:ext uri="{BB962C8B-B14F-4D97-AF65-F5344CB8AC3E}">
        <p14:creationId xmlns:p14="http://schemas.microsoft.com/office/powerpoint/2010/main" val="2346470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979712" y="31195"/>
            <a:ext cx="5471434" cy="1440160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</a:t>
            </a:r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амятники, посвящённые </a:t>
            </a:r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событиям </a:t>
            </a:r>
            <a:b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Великой Отечественной войны</a:t>
            </a:r>
            <a:endParaRPr lang="ru-RU" sz="1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75580"/>
            <a:ext cx="1515600" cy="23683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53888" y="1412776"/>
            <a:ext cx="1830079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>
                <a:latin typeface="Times New Roman"/>
                <a:ea typeface="Times New Roman"/>
              </a:rPr>
              <a:t>ОБЕЛИСК </a:t>
            </a:r>
            <a:endParaRPr lang="ru-RU" sz="1000" dirty="0" smtClean="0">
              <a:latin typeface="Times New Roman"/>
              <a:ea typeface="Times New Roman"/>
            </a:endParaRPr>
          </a:p>
          <a:p>
            <a:r>
              <a:rPr lang="ru-RU" sz="1000" dirty="0" smtClean="0">
                <a:latin typeface="Times New Roman"/>
                <a:ea typeface="Times New Roman"/>
              </a:rPr>
              <a:t>ЗЕМЛЯКАМ</a:t>
            </a:r>
            <a:r>
              <a:rPr lang="ru-RU" sz="1000" dirty="0">
                <a:latin typeface="Times New Roman"/>
                <a:ea typeface="Times New Roman"/>
              </a:rPr>
              <a:t>, </a:t>
            </a:r>
            <a:endParaRPr lang="ru-RU" sz="1000" dirty="0" smtClean="0">
              <a:latin typeface="Times New Roman"/>
              <a:ea typeface="Times New Roman"/>
            </a:endParaRPr>
          </a:p>
          <a:p>
            <a:r>
              <a:rPr lang="ru-RU" sz="1000" dirty="0" smtClean="0">
                <a:latin typeface="Times New Roman"/>
                <a:ea typeface="Times New Roman"/>
              </a:rPr>
              <a:t>ПОГИБШИМ</a:t>
            </a:r>
          </a:p>
          <a:p>
            <a:r>
              <a:rPr lang="ru-RU" sz="1000" dirty="0" smtClean="0">
                <a:latin typeface="Times New Roman"/>
                <a:ea typeface="Times New Roman"/>
              </a:rPr>
              <a:t>В </a:t>
            </a:r>
            <a:r>
              <a:rPr lang="ru-RU" sz="1000" dirty="0">
                <a:latin typeface="Times New Roman"/>
                <a:ea typeface="Times New Roman"/>
              </a:rPr>
              <a:t>ГОДЫ </a:t>
            </a:r>
            <a:r>
              <a:rPr lang="ru-RU" sz="1000" dirty="0" smtClean="0">
                <a:latin typeface="Times New Roman"/>
                <a:ea typeface="Times New Roman"/>
              </a:rPr>
              <a:t>ВЕЛИКОЙ </a:t>
            </a:r>
            <a:r>
              <a:rPr lang="ru-RU" sz="1000" dirty="0">
                <a:latin typeface="Times New Roman"/>
                <a:ea typeface="Times New Roman"/>
              </a:rPr>
              <a:t>ОТЕЧЕСТВЕННОЙ ВОЙНЫ </a:t>
            </a:r>
            <a:endParaRPr lang="ru-RU" sz="1000" dirty="0" smtClean="0">
              <a:latin typeface="Times New Roman"/>
              <a:ea typeface="Times New Roman"/>
            </a:endParaRPr>
          </a:p>
          <a:p>
            <a:r>
              <a:rPr lang="ru-RU" sz="1000" dirty="0" smtClean="0">
                <a:latin typeface="Times New Roman"/>
                <a:ea typeface="Times New Roman"/>
              </a:rPr>
              <a:t>1941-1945 </a:t>
            </a:r>
            <a:r>
              <a:rPr lang="ru-RU" sz="1000" dirty="0">
                <a:latin typeface="Times New Roman"/>
                <a:ea typeface="Times New Roman"/>
              </a:rPr>
              <a:t>Г.Г</a:t>
            </a:r>
            <a:r>
              <a:rPr lang="ru-RU" sz="1000" dirty="0" smtClean="0">
                <a:latin typeface="Times New Roman"/>
                <a:ea typeface="Times New Roman"/>
              </a:rPr>
              <a:t>.</a:t>
            </a:r>
            <a:r>
              <a:rPr lang="ru-RU" sz="1000" dirty="0">
                <a:latin typeface="Times New Roman"/>
                <a:ea typeface="Times New Roman"/>
              </a:rPr>
              <a:t> </a:t>
            </a:r>
            <a:endParaRPr lang="ru-RU" sz="1000" dirty="0" smtClean="0">
              <a:latin typeface="Times New Roman"/>
              <a:ea typeface="Times New Roman"/>
            </a:endParaRPr>
          </a:p>
          <a:p>
            <a:r>
              <a:rPr lang="ru-RU" sz="1000" dirty="0" smtClean="0">
                <a:latin typeface="Times New Roman"/>
                <a:ea typeface="Times New Roman"/>
              </a:rPr>
              <a:t>ПОС.КИРОВСКИЙ</a:t>
            </a:r>
          </a:p>
          <a:p>
            <a:r>
              <a:rPr lang="ru-RU" sz="1000" dirty="0" smtClean="0">
                <a:latin typeface="Times New Roman"/>
                <a:ea typeface="Times New Roman"/>
              </a:rPr>
              <a:t>ОСНОВАН в 1967 </a:t>
            </a:r>
            <a:r>
              <a:rPr lang="ru-RU" sz="1000" dirty="0">
                <a:latin typeface="Times New Roman"/>
                <a:ea typeface="Times New Roman"/>
              </a:rPr>
              <a:t>Г</a:t>
            </a:r>
            <a:r>
              <a:rPr lang="ru-RU" sz="1000" dirty="0" smtClean="0">
                <a:latin typeface="Times New Roman"/>
                <a:ea typeface="Times New Roman"/>
              </a:rPr>
              <a:t>. </a:t>
            </a:r>
          </a:p>
          <a:p>
            <a:r>
              <a:rPr lang="ru-RU" sz="1000" dirty="0" smtClean="0">
                <a:latin typeface="Times New Roman"/>
                <a:ea typeface="Times New Roman"/>
              </a:rPr>
              <a:t>Памятник регионального значения</a:t>
            </a:r>
            <a:endParaRPr lang="ru-RU" sz="10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536" y="4087494"/>
            <a:ext cx="2520280" cy="2130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131840" y="4375263"/>
            <a:ext cx="1550865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>
                <a:latin typeface="Times New Roman"/>
                <a:ea typeface="Times New Roman"/>
              </a:rPr>
              <a:t>ОБЕЛИСК </a:t>
            </a:r>
            <a:r>
              <a:rPr lang="ru-RU" sz="1000" dirty="0" smtClean="0">
                <a:latin typeface="Times New Roman"/>
                <a:ea typeface="Times New Roman"/>
              </a:rPr>
              <a:t>В ПАМЯТЬ ЗЕМЛЯКОВ, ПАВШИХ НА ФРОНТАХ ВЕЛИКОЙ </a:t>
            </a:r>
            <a:r>
              <a:rPr lang="ru-RU" sz="1000" dirty="0">
                <a:latin typeface="Times New Roman"/>
                <a:ea typeface="Times New Roman"/>
              </a:rPr>
              <a:t>ОТЕЧЕСТВЕННОЙ </a:t>
            </a:r>
            <a:r>
              <a:rPr lang="ru-RU" sz="1000" dirty="0" smtClean="0">
                <a:latin typeface="Times New Roman"/>
                <a:ea typeface="Times New Roman"/>
              </a:rPr>
              <a:t>ВОЙНЫ 1941-1945 Г.Г.</a:t>
            </a:r>
          </a:p>
          <a:p>
            <a:r>
              <a:rPr lang="ru-RU" sz="1000" dirty="0" smtClean="0">
                <a:latin typeface="Times New Roman"/>
                <a:ea typeface="Times New Roman"/>
              </a:rPr>
              <a:t>С.БОМНАК, </a:t>
            </a:r>
          </a:p>
          <a:p>
            <a:r>
              <a:rPr lang="ru-RU" sz="1000" dirty="0" smtClean="0">
                <a:latin typeface="Times New Roman"/>
                <a:ea typeface="Times New Roman"/>
              </a:rPr>
              <a:t>УЛ. УЛУКИТКАНА</a:t>
            </a:r>
          </a:p>
          <a:p>
            <a:r>
              <a:rPr lang="ru-RU" sz="1000" dirty="0" smtClean="0">
                <a:latin typeface="Times New Roman"/>
                <a:ea typeface="Times New Roman"/>
              </a:rPr>
              <a:t>ОСНОВАН в 1967 Г.</a:t>
            </a:r>
          </a:p>
          <a:p>
            <a:r>
              <a:rPr lang="ru-RU" sz="1000" dirty="0" smtClean="0">
                <a:latin typeface="Times New Roman"/>
                <a:ea typeface="Times New Roman"/>
              </a:rPr>
              <a:t>Памятник регионального значения </a:t>
            </a:r>
            <a:endParaRPr lang="ru-RU" sz="1000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99992" y="1300506"/>
            <a:ext cx="2448272" cy="22434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7236296" y="1300506"/>
            <a:ext cx="172819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ПАМЯТНЫЙ ЗНАК </a:t>
            </a:r>
            <a:endParaRPr lang="ru-RU" sz="1000" dirty="0" smtClean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 </a:t>
            </a:r>
            <a:r>
              <a:rPr lang="ru-RU" sz="1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ЧЕСТЬ ЛЕСОЗАГОТОВИТЕЛЕЙ ЗЕЙСКОГО ЛЕСПРОМХОЗА, УЧАСТНИКОВ ВЕЛИКОЙ ОТЕЧЕСТВЕННОЙ </a:t>
            </a:r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ВОЙНЫ.</a:t>
            </a:r>
          </a:p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С.ОВСЯНКА, 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 СЕЛА</a:t>
            </a:r>
          </a:p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ОСНОВАН в 1975 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Памятник</a:t>
            </a:r>
            <a:r>
              <a:rPr lang="ru-RU" sz="1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регионального значения</a:t>
            </a:r>
            <a:endParaRPr lang="ru-RU" sz="1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000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11934" y="3930731"/>
            <a:ext cx="1890209" cy="25202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7346717" y="4201356"/>
            <a:ext cx="1507350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 ГЕРОЮ СОВЕТСКОГО СОЮЗА Г.П. КЛЕПИКОВУ </a:t>
            </a:r>
            <a:endParaRPr lang="ru-RU" sz="1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С.ОВСЯНКА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ул. ТАТАРЧАКОВА., СКВЕР</a:t>
            </a:r>
          </a:p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ОСНОВАН в 1967 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Памятник регионального значения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3790499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979712" y="31195"/>
            <a:ext cx="5471434" cy="1440160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</a:t>
            </a:r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амятники, посвященные </a:t>
            </a:r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событиям</a:t>
            </a:r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Великой Отечественной войны</a:t>
            </a:r>
            <a:endParaRPr lang="ru-RU" sz="1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267744" y="1448377"/>
            <a:ext cx="1436728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>
                <a:latin typeface="Times New Roman"/>
                <a:ea typeface="Times New Roman"/>
              </a:rPr>
              <a:t>ОБЕЛИСК ЗЕМЛЯКАМ, ПОГИБШИМ </a:t>
            </a:r>
            <a:endParaRPr lang="ru-RU" sz="1000" dirty="0" smtClean="0">
              <a:latin typeface="Times New Roman"/>
              <a:ea typeface="Times New Roman"/>
            </a:endParaRPr>
          </a:p>
          <a:p>
            <a:r>
              <a:rPr lang="ru-RU" sz="1000" dirty="0" smtClean="0">
                <a:latin typeface="Times New Roman"/>
                <a:ea typeface="Times New Roman"/>
              </a:rPr>
              <a:t>НА </a:t>
            </a:r>
            <a:r>
              <a:rPr lang="ru-RU" sz="1000" dirty="0">
                <a:latin typeface="Times New Roman"/>
                <a:ea typeface="Times New Roman"/>
              </a:rPr>
              <a:t>ФРОНТАХ ВЕЛИКОЙ ОТЕЧЕСТВЕННОЙ ВОЙНЫ </a:t>
            </a:r>
            <a:r>
              <a:rPr lang="ru-RU" sz="1000" dirty="0" smtClean="0">
                <a:latin typeface="Times New Roman"/>
                <a:ea typeface="Times New Roman"/>
              </a:rPr>
              <a:t>С.ОКТЯБРЬСКИЙ</a:t>
            </a:r>
            <a:r>
              <a:rPr lang="ru-RU" sz="1000" dirty="0">
                <a:latin typeface="Times New Roman"/>
                <a:ea typeface="Times New Roman"/>
              </a:rPr>
              <a:t>, НА </a:t>
            </a:r>
            <a:r>
              <a:rPr lang="ru-RU" sz="1000" dirty="0" smtClean="0">
                <a:latin typeface="Times New Roman"/>
                <a:ea typeface="Times New Roman"/>
              </a:rPr>
              <a:t>ХОЛМЕ</a:t>
            </a:r>
          </a:p>
          <a:p>
            <a:r>
              <a:rPr lang="ru-RU" sz="1000" dirty="0" smtClean="0">
                <a:latin typeface="Times New Roman"/>
                <a:ea typeface="Times New Roman"/>
              </a:rPr>
              <a:t>ОСНОВАН в 1967 </a:t>
            </a:r>
            <a:r>
              <a:rPr lang="ru-RU" sz="1000" dirty="0">
                <a:latin typeface="Times New Roman"/>
                <a:ea typeface="Times New Roman"/>
              </a:rPr>
              <a:t>Г</a:t>
            </a:r>
            <a:r>
              <a:rPr lang="ru-RU" sz="1000" dirty="0" smtClean="0">
                <a:latin typeface="Times New Roman"/>
                <a:ea typeface="Times New Roman"/>
              </a:rPr>
              <a:t>.</a:t>
            </a:r>
            <a:r>
              <a:rPr lang="ru-RU" sz="1000" dirty="0">
                <a:latin typeface="Times New Roman"/>
                <a:ea typeface="Times New Roman"/>
              </a:rPr>
              <a:t> </a:t>
            </a:r>
            <a:endParaRPr lang="ru-RU" sz="1000" dirty="0" smtClean="0">
              <a:latin typeface="Times New Roman"/>
              <a:ea typeface="Times New Roman"/>
            </a:endParaRPr>
          </a:p>
          <a:p>
            <a:r>
              <a:rPr lang="ru-RU" sz="1000" dirty="0" smtClean="0">
                <a:latin typeface="Times New Roman"/>
                <a:ea typeface="Times New Roman"/>
              </a:rPr>
              <a:t>Памятник регионального значения</a:t>
            </a:r>
            <a:endParaRPr lang="ru-RU" sz="1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771800" y="4346076"/>
            <a:ext cx="155086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 smtClean="0">
                <a:latin typeface="Times New Roman"/>
                <a:ea typeface="Times New Roman"/>
              </a:rPr>
              <a:t>ОБЕЛИСК В ПАМЯТЬ ОДНОСЕЛЬЧАН, ПОГИБШИХ </a:t>
            </a:r>
            <a:r>
              <a:rPr lang="ru-RU" sz="1000" dirty="0">
                <a:latin typeface="Times New Roman"/>
                <a:ea typeface="Times New Roman"/>
              </a:rPr>
              <a:t>В ГОДЫ ВЕЛИКОЙ ОТЕЧЕСТВЕННОЙ </a:t>
            </a:r>
            <a:r>
              <a:rPr lang="ru-RU" sz="1000" dirty="0" smtClean="0">
                <a:latin typeface="Times New Roman"/>
                <a:ea typeface="Times New Roman"/>
              </a:rPr>
              <a:t>ВОЙНЫ</a:t>
            </a:r>
          </a:p>
          <a:p>
            <a:r>
              <a:rPr lang="ru-RU" sz="1000" dirty="0">
                <a:latin typeface="Times New Roman"/>
                <a:ea typeface="Times New Roman"/>
              </a:rPr>
              <a:t>С.УМЛЕКАН, </a:t>
            </a:r>
            <a:r>
              <a:rPr lang="ru-RU" sz="1000" dirty="0" smtClean="0">
                <a:latin typeface="Times New Roman"/>
                <a:ea typeface="Times New Roman"/>
              </a:rPr>
              <a:t>СКВЕР</a:t>
            </a:r>
          </a:p>
          <a:p>
            <a:r>
              <a:rPr lang="ru-RU" sz="1000" dirty="0" smtClean="0">
                <a:latin typeface="Times New Roman"/>
                <a:ea typeface="Times New Roman"/>
              </a:rPr>
              <a:t>ОСНОВАН в 1975 Г.</a:t>
            </a:r>
          </a:p>
          <a:p>
            <a:r>
              <a:rPr lang="ru-RU" sz="1000" dirty="0" smtClean="0">
                <a:latin typeface="Times New Roman"/>
                <a:ea typeface="Times New Roman"/>
              </a:rPr>
              <a:t>Памятник регионального значения</a:t>
            </a:r>
            <a:endParaRPr lang="ru-RU" sz="1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236296" y="1300506"/>
            <a:ext cx="1728192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ПАМЯТНИК ОДНОСЕЛЬЧАНАМ, ПОГИБШИМ</a:t>
            </a:r>
          </a:p>
          <a:p>
            <a:r>
              <a:rPr lang="ru-RU" sz="1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В ГОДЫ </a:t>
            </a:r>
            <a:r>
              <a:rPr lang="ru-RU" sz="1000" dirty="0">
                <a:latin typeface="Times New Roman"/>
                <a:ea typeface="Times New Roman"/>
              </a:rPr>
              <a:t>ВЕЛИКОЙ ОТЕЧЕСТВЕННОЙ ВОЙНЫ </a:t>
            </a:r>
            <a:endParaRPr lang="ru-RU" sz="1000" dirty="0" smtClean="0">
              <a:latin typeface="Times New Roman"/>
              <a:ea typeface="Times New Roman"/>
            </a:endParaRPr>
          </a:p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</a:t>
            </a:r>
            <a:r>
              <a:rPr lang="ru-RU" sz="1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 </a:t>
            </a:r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НИКОЛАЕВКА, ПРИ ВЪЕЗДЕ В СЕЛО</a:t>
            </a:r>
          </a:p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ОСНОВАН в 1992 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Памятник, находящийся на муниципальном учете</a:t>
            </a:r>
            <a:endParaRPr lang="ru-RU" sz="1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346717" y="4201356"/>
            <a:ext cx="1507350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 ОДНОСЕЛЬЧАНАМ, ПОГИБШИМ В ГОДЫ </a:t>
            </a:r>
            <a:r>
              <a:rPr lang="ru-RU" sz="1000" dirty="0">
                <a:latin typeface="Times New Roman"/>
                <a:ea typeface="Times New Roman"/>
              </a:rPr>
              <a:t>ВЕЛИКОЙ ОТЕЧЕСТВЕННОЙ </a:t>
            </a:r>
            <a:r>
              <a:rPr lang="ru-RU" sz="1000" dirty="0" smtClean="0">
                <a:latin typeface="Times New Roman"/>
                <a:ea typeface="Times New Roman"/>
              </a:rPr>
              <a:t>ВОЙНЫ</a:t>
            </a:r>
          </a:p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1944-1945 Г.Г.</a:t>
            </a:r>
          </a:p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С. ЧАЛБАЧИ, ЦЕНТРАЛЬНАЯ ПЛОЩАДЬ </a:t>
            </a:r>
          </a:p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ОСНОВАН в 1985 Г.</a:t>
            </a:r>
          </a:p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Памятник, находящийся на</a:t>
            </a:r>
            <a:endParaRPr lang="ru-RU" sz="10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r>
              <a:rPr lang="ru-RU" sz="1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</a:t>
            </a:r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униципальном учете</a:t>
            </a:r>
            <a:endParaRPr lang="ru-RU" sz="10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endParaRPr lang="ru-RU" sz="1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2825" y="1052736"/>
            <a:ext cx="1916270" cy="2504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0229" y="3654204"/>
            <a:ext cx="2214246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69858" y="1358089"/>
            <a:ext cx="2537884" cy="1903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с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7" y="4201355"/>
            <a:ext cx="2903674" cy="2179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869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979712" y="31195"/>
            <a:ext cx="5471434" cy="1440160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</a:t>
            </a:r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амятники, посвященные событиям </a:t>
            </a:r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Великой Отечественной войны</a:t>
            </a:r>
            <a:endParaRPr lang="ru-RU" sz="1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053436" y="1430506"/>
            <a:ext cx="143672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>
                <a:latin typeface="Times New Roman"/>
                <a:ea typeface="Times New Roman"/>
              </a:rPr>
              <a:t>ПАМЯТНИК ВОИНАМ-ЗЕМЛЯКАМ, ПАВШИМ В БОЯХ ЗА РОДИНУ В </a:t>
            </a:r>
            <a:r>
              <a:rPr lang="ru-RU" sz="1000" dirty="0" smtClean="0">
                <a:latin typeface="Times New Roman"/>
                <a:ea typeface="Times New Roman"/>
              </a:rPr>
              <a:t>ВЕЛИКУЮ ОТЕЧЕСТВЕННУЮ ВОЙНУ</a:t>
            </a:r>
          </a:p>
          <a:p>
            <a:r>
              <a:rPr lang="ru-RU" sz="1000" dirty="0">
                <a:latin typeface="Times New Roman"/>
                <a:ea typeface="Times New Roman"/>
              </a:rPr>
              <a:t>П</a:t>
            </a:r>
            <a:r>
              <a:rPr lang="ru-RU" sz="1000" dirty="0" smtClean="0">
                <a:latin typeface="Times New Roman"/>
                <a:ea typeface="Times New Roman"/>
              </a:rPr>
              <a:t>. ЮБИЛЕЙНЫЙ, ЦЕНТР</a:t>
            </a:r>
          </a:p>
          <a:p>
            <a:r>
              <a:rPr lang="ru-RU" sz="1000" dirty="0" smtClean="0">
                <a:latin typeface="Times New Roman"/>
                <a:ea typeface="Times New Roman"/>
              </a:rPr>
              <a:t>ОСНОВАН в 1988 </a:t>
            </a:r>
            <a:r>
              <a:rPr lang="ru-RU" sz="1000" dirty="0">
                <a:latin typeface="Times New Roman"/>
                <a:ea typeface="Times New Roman"/>
              </a:rPr>
              <a:t>Г</a:t>
            </a:r>
            <a:r>
              <a:rPr lang="ru-RU" sz="1000" dirty="0" smtClean="0">
                <a:latin typeface="Times New Roman"/>
                <a:ea typeface="Times New Roman"/>
              </a:rPr>
              <a:t>.</a:t>
            </a:r>
            <a:r>
              <a:rPr lang="ru-RU" sz="1000" dirty="0">
                <a:latin typeface="Times New Roman"/>
                <a:ea typeface="Times New Roman"/>
              </a:rPr>
              <a:t> </a:t>
            </a:r>
            <a:endParaRPr lang="ru-RU" sz="1000" dirty="0" smtClean="0">
              <a:latin typeface="Times New Roman"/>
              <a:ea typeface="Times New Roman"/>
            </a:endParaRPr>
          </a:p>
          <a:p>
            <a:r>
              <a:rPr lang="ru-RU" sz="1000" dirty="0" smtClean="0">
                <a:latin typeface="Times New Roman"/>
                <a:ea typeface="Times New Roman"/>
              </a:rPr>
              <a:t>Памятник, находящийся на</a:t>
            </a:r>
            <a:endParaRPr lang="ru-RU" sz="1000" dirty="0">
              <a:latin typeface="Times New Roman"/>
              <a:ea typeface="Times New Roman"/>
            </a:endParaRPr>
          </a:p>
          <a:p>
            <a:r>
              <a:rPr lang="ru-RU" sz="1000" dirty="0">
                <a:latin typeface="Times New Roman"/>
                <a:ea typeface="Times New Roman"/>
              </a:rPr>
              <a:t>м</a:t>
            </a:r>
            <a:r>
              <a:rPr lang="ru-RU" sz="1000" dirty="0" smtClean="0">
                <a:latin typeface="Times New Roman"/>
                <a:ea typeface="Times New Roman"/>
              </a:rPr>
              <a:t>униципальном учете</a:t>
            </a:r>
            <a:endParaRPr lang="ru-RU" sz="1000" dirty="0">
              <a:latin typeface="Times New Roman"/>
              <a:ea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67744" y="4201621"/>
            <a:ext cx="13681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000" dirty="0">
                <a:latin typeface="Times New Roman"/>
                <a:ea typeface="Times New Roman"/>
              </a:rPr>
              <a:t>ОБЕЛИСК ЗЕМЛЯКАМ, ПАВШИМ В ГОДЫ </a:t>
            </a:r>
            <a:r>
              <a:rPr lang="ru-RU" sz="1000" dirty="0" smtClean="0">
                <a:solidFill>
                  <a:prstClr val="black"/>
                </a:solidFill>
                <a:latin typeface="Times New Roman"/>
                <a:ea typeface="Times New Roman"/>
              </a:rPr>
              <a:t>ВЕЛИКОЙ ОТЕЧЕСТВЕННОЙ ВОЙНЫ </a:t>
            </a:r>
            <a:r>
              <a:rPr lang="ru-RU" sz="1000" dirty="0" smtClean="0">
                <a:latin typeface="Times New Roman"/>
                <a:ea typeface="Times New Roman"/>
              </a:rPr>
              <a:t>1941-1945</a:t>
            </a:r>
          </a:p>
          <a:p>
            <a:r>
              <a:rPr lang="ru-RU" sz="1000" dirty="0" smtClean="0">
                <a:latin typeface="Times New Roman"/>
                <a:ea typeface="Times New Roman"/>
              </a:rPr>
              <a:t>С. СОСНОВЫЙ БОР, ТЕРРИТОРИЯ ДОМА КУЛЬТУРЫ</a:t>
            </a:r>
            <a:endParaRPr lang="ru-RU" sz="1000" dirty="0">
              <a:latin typeface="Times New Roman"/>
              <a:ea typeface="Times New Roman"/>
            </a:endParaRPr>
          </a:p>
          <a:p>
            <a:r>
              <a:rPr lang="ru-RU" sz="1000" dirty="0" smtClean="0">
                <a:latin typeface="Times New Roman"/>
                <a:ea typeface="Times New Roman"/>
              </a:rPr>
              <a:t>ОСНОВАН В 2020 Г.</a:t>
            </a:r>
          </a:p>
          <a:p>
            <a:r>
              <a:rPr lang="ru-RU" sz="1000" dirty="0" smtClean="0">
                <a:latin typeface="Times New Roman"/>
                <a:ea typeface="Times New Roman"/>
              </a:rPr>
              <a:t>Памятник, требующий постановки на муниципальный учет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251935" y="1815226"/>
            <a:ext cx="1512168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ПАМЯТНИК ЗЕМЛЯКАМ, ПАВШИМ В </a:t>
            </a:r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БОРЬБЕ</a:t>
            </a:r>
          </a:p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 </a:t>
            </a:r>
            <a:r>
              <a:rPr lang="ru-RU" sz="1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ФАШИЗМОМ </a:t>
            </a:r>
            <a:endParaRPr lang="ru-RU" sz="1000" dirty="0" smtClean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1941-1945</a:t>
            </a:r>
          </a:p>
          <a:p>
            <a:r>
              <a:rPr lang="ru-RU" sz="1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С. ИВАНОВКА, ЦЕНТР СЕЛА</a:t>
            </a:r>
          </a:p>
          <a:p>
            <a:r>
              <a:rPr lang="ru-RU" sz="1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ОСНОВАН в 2002 Г.</a:t>
            </a:r>
          </a:p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Памятник, находящийся на муниципальном учете</a:t>
            </a:r>
            <a:endParaRPr lang="ru-RU" sz="10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346717" y="4201356"/>
            <a:ext cx="150735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>
                <a:latin typeface="Times New Roman"/>
                <a:ea typeface="Times New Roman"/>
              </a:rPr>
              <a:t>ПАМЯТНИК УЧАСТНИКАМ </a:t>
            </a:r>
            <a:r>
              <a:rPr lang="ru-RU" sz="1000" dirty="0" smtClean="0">
                <a:latin typeface="Times New Roman"/>
                <a:ea typeface="Times New Roman"/>
              </a:rPr>
              <a:t>ВЕЛИКОЙ ОТЕЧЕСТВЕННОЙ ВОЙНЫ </a:t>
            </a:r>
            <a:r>
              <a:rPr lang="ru-RU" sz="1000" dirty="0">
                <a:latin typeface="Times New Roman"/>
                <a:ea typeface="Times New Roman"/>
              </a:rPr>
              <a:t>И ТРУДОВОГО </a:t>
            </a:r>
            <a:r>
              <a:rPr lang="ru-RU" sz="1000" dirty="0" smtClean="0">
                <a:latin typeface="Times New Roman"/>
                <a:ea typeface="Times New Roman"/>
              </a:rPr>
              <a:t>ФРОНТА</a:t>
            </a:r>
          </a:p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С. ОВСЯНКА, ЦЕНТРАЛЬНАЯ ПЛОЩАДЬ </a:t>
            </a:r>
          </a:p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1990 Г.</a:t>
            </a:r>
          </a:p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Памятник, находящийся на муниципальном учете </a:t>
            </a:r>
            <a:endParaRPr lang="ru-RU" sz="10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endParaRPr lang="ru-RU" sz="10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7105" y="1392565"/>
            <a:ext cx="1713532" cy="2284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09484" y="1392565"/>
            <a:ext cx="1978740" cy="2284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536" y="4201356"/>
            <a:ext cx="1595102" cy="2177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27563" y="4509120"/>
            <a:ext cx="1362639" cy="1347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4121445"/>
            <a:ext cx="1818942" cy="1323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6054" y="5469211"/>
            <a:ext cx="1796816" cy="1175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5448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979712" y="31195"/>
            <a:ext cx="5471434" cy="1440160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</a:t>
            </a:r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амятники, посвященные событиям </a:t>
            </a:r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Великой Отечественной войны</a:t>
            </a:r>
            <a:endParaRPr lang="ru-RU" sz="1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053436" y="1430506"/>
            <a:ext cx="1436728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 smtClean="0">
                <a:latin typeface="Times New Roman"/>
                <a:ea typeface="Times New Roman"/>
              </a:rPr>
              <a:t>ОБЕЛИСК ЗЕМЛЯКАМ, ПАВШИМ В ГОДЫ ВЕЛИКОЙ ОТЕЧЕСТВЕННОЙ ВОЙНЫ 1941-1945 Г.Г.</a:t>
            </a:r>
          </a:p>
          <a:p>
            <a:r>
              <a:rPr lang="ru-RU" sz="1000" dirty="0">
                <a:latin typeface="Times New Roman"/>
                <a:ea typeface="Times New Roman"/>
              </a:rPr>
              <a:t>С</a:t>
            </a:r>
            <a:r>
              <a:rPr lang="ru-RU" sz="1000" dirty="0" smtClean="0">
                <a:latin typeface="Times New Roman"/>
                <a:ea typeface="Times New Roman"/>
              </a:rPr>
              <a:t>. ГУЛИК, ВО ДВОРЕ ШКОЛЫ</a:t>
            </a:r>
          </a:p>
          <a:p>
            <a:r>
              <a:rPr lang="ru-RU" sz="1000" dirty="0" smtClean="0">
                <a:latin typeface="Times New Roman"/>
                <a:ea typeface="Times New Roman"/>
              </a:rPr>
              <a:t>ОСНОВАН в 2005 </a:t>
            </a:r>
            <a:r>
              <a:rPr lang="ru-RU" sz="1000" dirty="0">
                <a:latin typeface="Times New Roman"/>
                <a:ea typeface="Times New Roman"/>
              </a:rPr>
              <a:t>Г</a:t>
            </a:r>
            <a:r>
              <a:rPr lang="ru-RU" sz="1000" dirty="0" smtClean="0">
                <a:latin typeface="Times New Roman"/>
                <a:ea typeface="Times New Roman"/>
              </a:rPr>
              <a:t>.</a:t>
            </a:r>
            <a:r>
              <a:rPr lang="ru-RU" sz="1000" dirty="0">
                <a:latin typeface="Times New Roman"/>
                <a:ea typeface="Times New Roman"/>
              </a:rPr>
              <a:t> </a:t>
            </a:r>
            <a:endParaRPr lang="ru-RU" sz="1000" dirty="0" smtClean="0">
              <a:latin typeface="Times New Roman"/>
              <a:ea typeface="Times New Roman"/>
            </a:endParaRPr>
          </a:p>
          <a:p>
            <a:r>
              <a:rPr lang="ru-RU" sz="1000" dirty="0" smtClean="0">
                <a:latin typeface="Times New Roman"/>
                <a:ea typeface="Times New Roman"/>
              </a:rPr>
              <a:t>Памятник, требующий постановки на</a:t>
            </a:r>
            <a:endParaRPr lang="ru-RU" sz="1000" dirty="0">
              <a:latin typeface="Times New Roman"/>
              <a:ea typeface="Times New Roman"/>
            </a:endParaRPr>
          </a:p>
          <a:p>
            <a:r>
              <a:rPr lang="ru-RU" sz="1000" dirty="0" smtClean="0">
                <a:latin typeface="Times New Roman"/>
                <a:ea typeface="Times New Roman"/>
              </a:rPr>
              <a:t>муниципальный учёт</a:t>
            </a:r>
            <a:endParaRPr lang="ru-RU" sz="1000" dirty="0">
              <a:latin typeface="Times New Roman"/>
              <a:ea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483768" y="4145521"/>
            <a:ext cx="1584176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000" dirty="0" smtClean="0">
                <a:latin typeface="Times New Roman"/>
                <a:ea typeface="Times New Roman"/>
              </a:rPr>
              <a:t>МЕМОРИАЛЬНЫЙ КАМЕНЬ В ЧЕСТЬ ГЕРОЯ СОВЕТСКОГО СОЮЗА ПЕРМЯКОВА ВЛАДИМИРА ВАСИЛЬЕВИЧА</a:t>
            </a:r>
          </a:p>
          <a:p>
            <a:r>
              <a:rPr lang="ru-RU" sz="1000" dirty="0">
                <a:latin typeface="Times New Roman"/>
                <a:ea typeface="Times New Roman"/>
              </a:rPr>
              <a:t>П</a:t>
            </a:r>
            <a:r>
              <a:rPr lang="ru-RU" sz="1000" dirty="0" smtClean="0">
                <a:latin typeface="Times New Roman"/>
                <a:ea typeface="Times New Roman"/>
              </a:rPr>
              <a:t>. БЕРЕГОВОЙ, ПЛОЩАДЬ ИМ.В.И.ЛЕНИНА</a:t>
            </a:r>
            <a:endParaRPr lang="ru-RU" sz="1000" dirty="0">
              <a:latin typeface="Times New Roman"/>
              <a:ea typeface="Times New Roman"/>
            </a:endParaRPr>
          </a:p>
          <a:p>
            <a:r>
              <a:rPr lang="ru-RU" sz="1000" dirty="0" smtClean="0">
                <a:latin typeface="Times New Roman"/>
                <a:ea typeface="Times New Roman"/>
              </a:rPr>
              <a:t>ОСНОВАН В 2020 Г.</a:t>
            </a:r>
          </a:p>
          <a:p>
            <a:r>
              <a:rPr lang="ru-RU" sz="1000" dirty="0" smtClean="0">
                <a:latin typeface="Times New Roman"/>
                <a:ea typeface="Times New Roman"/>
              </a:rPr>
              <a:t>Памятник, требующий постановки на муниципальный учет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251935" y="1430506"/>
            <a:ext cx="151216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ПАМЯТНИК </a:t>
            </a:r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ЗЕМЛЯКАМ, УЧАСТНИКАМ ВЕЛИКОЙ ОТЕЧЕСТВЕННОЙ ВОЙНЫ  1941-1945 Г.Г.</a:t>
            </a:r>
          </a:p>
          <a:p>
            <a:r>
              <a:rPr lang="ru-RU" sz="1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С. ЗАРЕЧНАЯ СЛОБОДА, НАПРОТИВ ДОМА КУЛЬТУРЫ</a:t>
            </a:r>
          </a:p>
          <a:p>
            <a:r>
              <a:rPr lang="ru-RU" sz="1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ОСНОВАН в 2018 Г.</a:t>
            </a:r>
          </a:p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Памятник, требующий постановки на муниципальный учет</a:t>
            </a:r>
            <a:endParaRPr lang="ru-RU" sz="10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346717" y="4201356"/>
            <a:ext cx="150735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 smtClean="0">
                <a:latin typeface="Times New Roman"/>
                <a:ea typeface="Times New Roman"/>
              </a:rPr>
              <a:t>ОБЕЛИСК ЗЕМЛЯКАМ, </a:t>
            </a:r>
            <a:r>
              <a:rPr lang="ru-RU" sz="1000" dirty="0">
                <a:latin typeface="Times New Roman"/>
                <a:ea typeface="Times New Roman"/>
              </a:rPr>
              <a:t>УЧАСТНИКАМ </a:t>
            </a:r>
            <a:r>
              <a:rPr lang="ru-RU" sz="1000" dirty="0" smtClean="0">
                <a:latin typeface="Times New Roman"/>
                <a:ea typeface="Times New Roman"/>
              </a:rPr>
              <a:t>ВЕЛИКОЙ ОТЕЧЕСТВЕННОЙ ВОЙНЫ </a:t>
            </a:r>
            <a:r>
              <a:rPr lang="ru-RU" sz="1000" dirty="0">
                <a:latin typeface="Times New Roman"/>
                <a:ea typeface="Times New Roman"/>
              </a:rPr>
              <a:t>И ТРУДОВОГО </a:t>
            </a:r>
            <a:r>
              <a:rPr lang="ru-RU" sz="1000" dirty="0" smtClean="0">
                <a:latin typeface="Times New Roman"/>
                <a:ea typeface="Times New Roman"/>
              </a:rPr>
              <a:t>ФРОНТА</a:t>
            </a:r>
          </a:p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С. АЛЕКСАНДРОВКА, ЦЕНТР СЕЛА </a:t>
            </a:r>
          </a:p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ОСНОВАН В 1982 Г.</a:t>
            </a:r>
          </a:p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Памятник, требующий постановки на муниципальный учет </a:t>
            </a:r>
            <a:endParaRPr lang="ru-RU" sz="10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endParaRPr lang="ru-RU" sz="10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2013" y="1532411"/>
            <a:ext cx="1713533" cy="199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35897" y="1532411"/>
            <a:ext cx="3384376" cy="2005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8217" y="4201356"/>
            <a:ext cx="1618325" cy="2157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04048" y="4126343"/>
            <a:ext cx="1654815" cy="2206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1346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979712" y="31195"/>
            <a:ext cx="5471434" cy="1440160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 </a:t>
            </a:r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памятника посвящены событиям </a:t>
            </a:r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Гражданской войны</a:t>
            </a:r>
            <a:endParaRPr lang="ru-RU" sz="1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452320" y="1848542"/>
            <a:ext cx="151216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ОБЕЛИСК КРАСНЫМ ПАРТИЗАНАМ ИЗ  ОТРЯДА КОШЕЛЕВА</a:t>
            </a:r>
          </a:p>
          <a:p>
            <a:r>
              <a:rPr lang="ru-RU" sz="1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У МОСТА ЧЕРЕЗ Р. УРКАН</a:t>
            </a:r>
          </a:p>
          <a:p>
            <a:r>
              <a:rPr lang="ru-RU" sz="1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ОСНОВАН в 1967 Г.</a:t>
            </a:r>
          </a:p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Памятник регионального значения</a:t>
            </a:r>
            <a:endParaRPr lang="ru-RU" sz="10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80941" y="1340769"/>
            <a:ext cx="2671831" cy="1900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E:\Рабочий стол\Презентация Памятники\ПАМЯТНИКИ\2018\Памятники фото 01.06.2018 актуальные\ПАмятники\Обелиск П.Морозову п. Октябрьский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933056"/>
            <a:ext cx="2070360" cy="2764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E:\Рабочий стол\Презентация Памятники\ПАМЯТНИКИ\2018\Памятники фото 01.06.2018 актуальные\ПАмятники\памятник партизанам п.Золотая Гора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810655"/>
            <a:ext cx="2236787" cy="3973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2843808" y="1700808"/>
            <a:ext cx="151216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ПАМЯТНИК ПАРТИЗАНАМ ГРАЖДАНСКОЙ ВОЙНЫ</a:t>
            </a:r>
          </a:p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ЗОЛОТАЯ ГОРА, </a:t>
            </a:r>
          </a:p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 СЕЛА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ОСНОВАН в 1952 Г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Памятник регионального значения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588224" y="4499918"/>
            <a:ext cx="151216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ОБЕЛИСК </a:t>
            </a:r>
          </a:p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П. МОРОЗОВУ</a:t>
            </a:r>
          </a:p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ОКТЯБРЬСКИЙ, У ШКОЛЫ 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ОСНОВАН в 1967 Г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Памятник регионального значения</a:t>
            </a:r>
            <a:endParaRPr lang="ru-RU" sz="10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6854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755577" y="-89951"/>
            <a:ext cx="7675746" cy="1440160"/>
          </a:xfrm>
        </p:spPr>
        <p:txBody>
          <a:bodyPr>
            <a:normAutofit/>
          </a:bodyPr>
          <a:lstStyle/>
          <a:p>
            <a:pPr algn="l"/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    В </a:t>
            </a:r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8 населенных пунктах </a:t>
            </a:r>
            <a:r>
              <a:rPr lang="ru-RU" sz="18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Зейского</a:t>
            </a:r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округа</a:t>
            </a:r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находятся захоронения – братские </a:t>
            </a:r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могилы времен гражданской </a:t>
            </a:r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войны, состоящие на государственной охране</a:t>
            </a:r>
            <a:endParaRPr lang="ru-RU" sz="1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09678" y="3230213"/>
            <a:ext cx="202427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" dirty="0" smtClean="0">
                <a:latin typeface="Times New Roman"/>
                <a:ea typeface="Times New Roman"/>
              </a:rPr>
              <a:t>БРАТСКАЯ МОГИЛА КРАСНОГВАРДЕЙЦЕВ, С ПАРОХОДА «ТЕЛЕГРАФ» И КРАСНЫХ ПАРТИЗАН, ПОГИБШИХ В БОЮ С БЕЛОГВАРДЕЙЦАМИ</a:t>
            </a:r>
          </a:p>
          <a:p>
            <a:r>
              <a:rPr lang="ru-RU" sz="800" dirty="0" smtClean="0">
                <a:latin typeface="Times New Roman"/>
                <a:ea typeface="Times New Roman"/>
              </a:rPr>
              <a:t>С. ЗАРЕЧНАЯ СЛОБОДА, ЦЕНТР</a:t>
            </a:r>
          </a:p>
          <a:p>
            <a:r>
              <a:rPr lang="ru-RU" sz="800" dirty="0" smtClean="0">
                <a:latin typeface="Times New Roman"/>
                <a:ea typeface="Times New Roman"/>
              </a:rPr>
              <a:t>ОСНОВАНА в 1967 </a:t>
            </a:r>
            <a:r>
              <a:rPr lang="ru-RU" sz="800" dirty="0">
                <a:latin typeface="Times New Roman"/>
                <a:ea typeface="Times New Roman"/>
              </a:rPr>
              <a:t>Г</a:t>
            </a:r>
            <a:r>
              <a:rPr lang="ru-RU" sz="800" dirty="0" smtClean="0">
                <a:latin typeface="Times New Roman"/>
                <a:ea typeface="Times New Roman"/>
              </a:rPr>
              <a:t>.</a:t>
            </a:r>
            <a:r>
              <a:rPr lang="ru-RU" sz="800" dirty="0">
                <a:latin typeface="Times New Roman"/>
                <a:ea typeface="Times New Roman"/>
              </a:rPr>
              <a:t> </a:t>
            </a:r>
            <a:endParaRPr lang="ru-RU" sz="800" dirty="0" smtClean="0">
              <a:latin typeface="Times New Roman"/>
              <a:ea typeface="Times New Roman"/>
            </a:endParaRPr>
          </a:p>
          <a:p>
            <a:r>
              <a:rPr lang="ru-RU" sz="800" dirty="0" smtClean="0">
                <a:latin typeface="Times New Roman"/>
                <a:ea typeface="Times New Roman"/>
              </a:rPr>
              <a:t>Памятник регионального значения</a:t>
            </a:r>
            <a:endParaRPr lang="ru-RU" sz="800" dirty="0">
              <a:latin typeface="Times New Roman"/>
              <a:ea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897945" y="3359494"/>
            <a:ext cx="18930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800" dirty="0">
                <a:latin typeface="Times New Roman"/>
                <a:ea typeface="Times New Roman"/>
              </a:rPr>
              <a:t>БРАТСКАЯ МОГИЛА </a:t>
            </a:r>
            <a:r>
              <a:rPr lang="ru-RU" sz="800" dirty="0" smtClean="0">
                <a:latin typeface="Times New Roman"/>
                <a:ea typeface="Times New Roman"/>
              </a:rPr>
              <a:t>ПАРТИЗАН, ПОГИБШИХ ОТ РУК ЯПОНСКИХ ИНТЕРВЕНТОВ </a:t>
            </a:r>
          </a:p>
          <a:p>
            <a:pPr lvl="0"/>
            <a:r>
              <a:rPr lang="ru-RU" sz="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С</a:t>
            </a:r>
            <a:r>
              <a:rPr lang="ru-RU" sz="800" dirty="0">
                <a:solidFill>
                  <a:srgbClr val="000000"/>
                </a:solidFill>
                <a:latin typeface="Times New Roman"/>
                <a:ea typeface="Times New Roman"/>
              </a:rPr>
              <a:t>. ИВАНОВКА, ЦЕНТР </a:t>
            </a:r>
            <a:r>
              <a:rPr lang="ru-RU" sz="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СЕЛА</a:t>
            </a:r>
          </a:p>
          <a:p>
            <a:pPr lvl="0"/>
            <a:r>
              <a:rPr lang="ru-RU" sz="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ОСНОВАНА в 1957 Г.</a:t>
            </a:r>
            <a:endParaRPr lang="ru-RU" sz="800" dirty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lvl="0"/>
            <a:r>
              <a:rPr lang="ru-RU" sz="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Памятник р</a:t>
            </a:r>
            <a:r>
              <a:rPr lang="ru-RU" sz="800" dirty="0" smtClean="0">
                <a:latin typeface="Times New Roman"/>
                <a:ea typeface="Times New Roman"/>
              </a:rPr>
              <a:t>егионального значения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258635" y="3153164"/>
            <a:ext cx="22322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ПАМЯТНИК СЕМЕНУ БЫКОВСКОМУ АЛЕКСАНДРУ ТРЕЙБЕРТУ, ПОГИБШИМ В ПЕРИОД КОЛЛЕКТИВИЗАЦИИ</a:t>
            </a:r>
          </a:p>
          <a:p>
            <a:r>
              <a:rPr lang="ru-RU" sz="8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С. СИАН  У ЗДАНИЯ ЮЫВШЕГО ДК</a:t>
            </a:r>
          </a:p>
          <a:p>
            <a:r>
              <a:rPr lang="ru-RU" sz="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ОСНОВАН в 1968 Г.</a:t>
            </a:r>
          </a:p>
          <a:p>
            <a:r>
              <a:rPr lang="ru-RU" sz="8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Памятник регионального значения</a:t>
            </a:r>
            <a:endParaRPr lang="ru-RU" sz="8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7901" y="1142040"/>
            <a:ext cx="1131257" cy="2011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3304" y="1092114"/>
            <a:ext cx="1656183" cy="2208245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2115667" y="3350285"/>
            <a:ext cx="175752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" dirty="0">
                <a:latin typeface="Times New Roman"/>
                <a:ea typeface="Times New Roman"/>
              </a:rPr>
              <a:t>БРАТСКАЯ МОГИЛА КРАСНОГВАРДЕЙЦЕВ, С ПАРОХОДА «ТЕЛЕГРАФ» </a:t>
            </a:r>
            <a:endParaRPr lang="ru-RU" sz="800" dirty="0" smtClean="0">
              <a:latin typeface="Times New Roman"/>
              <a:ea typeface="Times New Roman"/>
            </a:endParaRPr>
          </a:p>
          <a:p>
            <a:r>
              <a:rPr lang="ru-RU" sz="800" dirty="0" smtClean="0">
                <a:latin typeface="Times New Roman"/>
                <a:ea typeface="Times New Roman"/>
              </a:rPr>
              <a:t>С. НИКОЛАЕВКА, ПРИ ВЪЕЗДЕ В СЕЛО</a:t>
            </a:r>
          </a:p>
          <a:p>
            <a:r>
              <a:rPr lang="ru-RU" sz="800" dirty="0" smtClean="0">
                <a:latin typeface="Times New Roman"/>
                <a:ea typeface="Times New Roman"/>
              </a:rPr>
              <a:t>ОСНОВАНА в1957 </a:t>
            </a:r>
            <a:r>
              <a:rPr lang="ru-RU" sz="800" dirty="0">
                <a:latin typeface="Times New Roman"/>
                <a:ea typeface="Times New Roman"/>
              </a:rPr>
              <a:t>Г</a:t>
            </a:r>
            <a:r>
              <a:rPr lang="ru-RU" sz="800" dirty="0" smtClean="0">
                <a:latin typeface="Times New Roman"/>
                <a:ea typeface="Times New Roman"/>
              </a:rPr>
              <a:t>.</a:t>
            </a:r>
            <a:r>
              <a:rPr lang="ru-RU" sz="800" dirty="0">
                <a:latin typeface="Times New Roman"/>
                <a:ea typeface="Times New Roman"/>
              </a:rPr>
              <a:t> </a:t>
            </a:r>
            <a:endParaRPr lang="ru-RU" sz="800" dirty="0" smtClean="0">
              <a:latin typeface="Times New Roman"/>
              <a:ea typeface="Times New Roman"/>
            </a:endParaRPr>
          </a:p>
          <a:p>
            <a:r>
              <a:rPr lang="ru-RU" sz="800" dirty="0" smtClean="0">
                <a:latin typeface="Times New Roman"/>
                <a:ea typeface="Times New Roman"/>
              </a:rPr>
              <a:t>Памятник регионального значения</a:t>
            </a:r>
            <a:endParaRPr lang="ru-RU" sz="800" dirty="0">
              <a:latin typeface="Times New Roman"/>
              <a:ea typeface="Times New Roman"/>
            </a:endParaRPr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05546" y="1142040"/>
            <a:ext cx="1566129" cy="2088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907" y="4304392"/>
            <a:ext cx="1952393" cy="1463008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8634" y="1142040"/>
            <a:ext cx="1913765" cy="201112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84" y="4304392"/>
            <a:ext cx="2024274" cy="1518205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209814" y="5791214"/>
            <a:ext cx="193957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" dirty="0" smtClean="0">
                <a:latin typeface="Times New Roman"/>
                <a:ea typeface="Times New Roman"/>
              </a:rPr>
              <a:t>БРАТСКАЯ МОГИЛА ПАРТИЗАН, ПАВШИХ ЗА ВЛАСТЬ СОВЕТОВ В 1919 Г.</a:t>
            </a:r>
          </a:p>
          <a:p>
            <a:r>
              <a:rPr lang="ru-RU" sz="800" dirty="0" smtClean="0">
                <a:latin typeface="Times New Roman"/>
                <a:ea typeface="Times New Roman"/>
              </a:rPr>
              <a:t>П. БЕРЕГОВОЙ, ПЛОЩАДЬ ИМ. ЛЕНИНА</a:t>
            </a:r>
          </a:p>
          <a:p>
            <a:r>
              <a:rPr lang="ru-RU" sz="800" dirty="0" smtClean="0">
                <a:latin typeface="Times New Roman"/>
                <a:ea typeface="Times New Roman"/>
              </a:rPr>
              <a:t>ОСНОВАНА в 1967 </a:t>
            </a:r>
            <a:r>
              <a:rPr lang="ru-RU" sz="800" dirty="0">
                <a:latin typeface="Times New Roman"/>
                <a:ea typeface="Times New Roman"/>
              </a:rPr>
              <a:t>Г</a:t>
            </a:r>
            <a:r>
              <a:rPr lang="ru-RU" sz="800" dirty="0" smtClean="0">
                <a:latin typeface="Times New Roman"/>
                <a:ea typeface="Times New Roman"/>
              </a:rPr>
              <a:t>.</a:t>
            </a:r>
            <a:r>
              <a:rPr lang="ru-RU" sz="800" dirty="0">
                <a:latin typeface="Times New Roman"/>
                <a:ea typeface="Times New Roman"/>
              </a:rPr>
              <a:t> </a:t>
            </a:r>
            <a:endParaRPr lang="ru-RU" sz="800" dirty="0" smtClean="0">
              <a:latin typeface="Times New Roman"/>
              <a:ea typeface="Times New Roman"/>
            </a:endParaRPr>
          </a:p>
          <a:p>
            <a:r>
              <a:rPr lang="ru-RU" sz="800" dirty="0" smtClean="0">
                <a:latin typeface="Times New Roman"/>
                <a:ea typeface="Times New Roman"/>
              </a:rPr>
              <a:t>Памятник регионального значения</a:t>
            </a:r>
            <a:endParaRPr lang="ru-RU" sz="800" dirty="0">
              <a:latin typeface="Times New Roman"/>
              <a:ea typeface="Times New Roman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149386" y="5791214"/>
            <a:ext cx="220659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" dirty="0">
                <a:latin typeface="Times New Roman"/>
                <a:ea typeface="Times New Roman"/>
              </a:rPr>
              <a:t>БРАТСКАЯ МОГИЛА ПАРТИЗАН, ПАВШИХ ЗА ВЛАСТЬ СОВЕТОВ В </a:t>
            </a:r>
            <a:r>
              <a:rPr lang="ru-RU" sz="800" dirty="0" smtClean="0">
                <a:latin typeface="Times New Roman"/>
                <a:ea typeface="Times New Roman"/>
              </a:rPr>
              <a:t>ПРИАМУРЬЕ</a:t>
            </a:r>
            <a:endParaRPr lang="ru-RU" sz="800" dirty="0">
              <a:latin typeface="Times New Roman"/>
              <a:ea typeface="Times New Roman"/>
            </a:endParaRPr>
          </a:p>
          <a:p>
            <a:r>
              <a:rPr lang="ru-RU" sz="800" dirty="0" smtClean="0">
                <a:latin typeface="Times New Roman"/>
                <a:ea typeface="Times New Roman"/>
              </a:rPr>
              <a:t>С. ЗОЛОТАЯ ГОРА, ТЕРРИТОРИЯ ПРИИСКА</a:t>
            </a:r>
          </a:p>
          <a:p>
            <a:r>
              <a:rPr lang="ru-RU" sz="800" dirty="0" smtClean="0">
                <a:latin typeface="Times New Roman"/>
                <a:ea typeface="Times New Roman"/>
              </a:rPr>
              <a:t>ОСНОВАНА в 1952 Г.</a:t>
            </a:r>
            <a:r>
              <a:rPr lang="ru-RU" sz="800" dirty="0">
                <a:latin typeface="Times New Roman"/>
                <a:ea typeface="Times New Roman"/>
              </a:rPr>
              <a:t> </a:t>
            </a:r>
            <a:endParaRPr lang="ru-RU" sz="800" dirty="0" smtClean="0">
              <a:latin typeface="Times New Roman"/>
              <a:ea typeface="Times New Roman"/>
            </a:endParaRPr>
          </a:p>
          <a:p>
            <a:r>
              <a:rPr lang="ru-RU" sz="800" dirty="0" smtClean="0">
                <a:latin typeface="Times New Roman"/>
                <a:ea typeface="Times New Roman"/>
              </a:rPr>
              <a:t>Памятник регионального значения</a:t>
            </a:r>
            <a:endParaRPr lang="ru-RU" sz="800" dirty="0">
              <a:latin typeface="Times New Roman"/>
              <a:ea typeface="Times New Roman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4310431"/>
            <a:ext cx="2016222" cy="1512167"/>
          </a:xfrm>
          <a:prstGeom prst="rect">
            <a:avLst/>
          </a:prstGeom>
        </p:spPr>
      </p:pic>
      <p:sp>
        <p:nvSpPr>
          <p:cNvPr id="22" name="Прямоугольник 21"/>
          <p:cNvSpPr/>
          <p:nvPr/>
        </p:nvSpPr>
        <p:spPr>
          <a:xfrm>
            <a:off x="4412848" y="5925407"/>
            <a:ext cx="22322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" dirty="0" smtClean="0">
                <a:latin typeface="Times New Roman"/>
                <a:ea typeface="Times New Roman"/>
              </a:rPr>
              <a:t>МОГИЛА 2-Х ПАРТИЗАН,ПОГИБШИХ В ГОДЫ ГРАЖДАНСКОЙ ВОЙНЫ</a:t>
            </a:r>
          </a:p>
          <a:p>
            <a:r>
              <a:rPr lang="ru-RU" sz="800" dirty="0" smtClean="0">
                <a:latin typeface="Times New Roman"/>
                <a:ea typeface="Times New Roman"/>
              </a:rPr>
              <a:t>С. УМЛЕКАН, КЛАДБИЩЕ</a:t>
            </a:r>
          </a:p>
          <a:p>
            <a:r>
              <a:rPr lang="ru-RU" sz="800" dirty="0" smtClean="0">
                <a:latin typeface="Times New Roman"/>
                <a:ea typeface="Times New Roman"/>
              </a:rPr>
              <a:t>ОСНОВАНА в 1922 </a:t>
            </a:r>
            <a:r>
              <a:rPr lang="ru-RU" sz="800" dirty="0">
                <a:latin typeface="Times New Roman"/>
                <a:ea typeface="Times New Roman"/>
              </a:rPr>
              <a:t>Г</a:t>
            </a:r>
            <a:r>
              <a:rPr lang="ru-RU" sz="800" dirty="0" smtClean="0">
                <a:latin typeface="Times New Roman"/>
                <a:ea typeface="Times New Roman"/>
              </a:rPr>
              <a:t>.</a:t>
            </a:r>
            <a:r>
              <a:rPr lang="ru-RU" sz="800" dirty="0">
                <a:latin typeface="Times New Roman"/>
                <a:ea typeface="Times New Roman"/>
              </a:rPr>
              <a:t> </a:t>
            </a:r>
            <a:endParaRPr lang="ru-RU" sz="800" dirty="0" smtClean="0">
              <a:latin typeface="Times New Roman"/>
              <a:ea typeface="Times New Roman"/>
            </a:endParaRPr>
          </a:p>
          <a:p>
            <a:r>
              <a:rPr lang="ru-RU" sz="800" dirty="0" smtClean="0">
                <a:latin typeface="Times New Roman"/>
                <a:ea typeface="Times New Roman"/>
              </a:rPr>
              <a:t>Памятник регионального значения</a:t>
            </a:r>
            <a:endParaRPr lang="ru-RU" sz="800" dirty="0">
              <a:latin typeface="Times New Roman"/>
              <a:ea typeface="Times New Roman"/>
            </a:endParaRP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524" y="4190491"/>
            <a:ext cx="1909938" cy="1436930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6933539" y="5852768"/>
            <a:ext cx="221045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МОГИЛА УЧАСТНИКА ГРАЖДАНСКОЙ ВОЙНЫ НА ДАЛЬНЕМ ВОСТОКЕ ТАТАРЧАКОВА МАТВЕЯ  МАКАРОВИЧА</a:t>
            </a:r>
          </a:p>
          <a:p>
            <a:pPr lvl="0"/>
            <a:r>
              <a:rPr lang="ru-RU" sz="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С</a:t>
            </a:r>
            <a:r>
              <a:rPr lang="ru-RU" sz="800" dirty="0">
                <a:solidFill>
                  <a:srgbClr val="000000"/>
                </a:solidFill>
                <a:latin typeface="Times New Roman"/>
                <a:ea typeface="Times New Roman"/>
              </a:rPr>
              <a:t>. </a:t>
            </a:r>
            <a:r>
              <a:rPr lang="ru-RU" sz="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ОВСЯНКА, </a:t>
            </a:r>
            <a:r>
              <a:rPr lang="ru-RU" sz="800" dirty="0">
                <a:solidFill>
                  <a:srgbClr val="000000"/>
                </a:solidFill>
                <a:latin typeface="Times New Roman"/>
                <a:ea typeface="Times New Roman"/>
              </a:rPr>
              <a:t>ЦЕНТР </a:t>
            </a:r>
            <a:r>
              <a:rPr lang="ru-RU" sz="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СЕЛА</a:t>
            </a:r>
          </a:p>
          <a:p>
            <a:pPr lvl="0"/>
            <a:r>
              <a:rPr lang="ru-RU" sz="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ОСНОВАНА в 1968 Г.</a:t>
            </a:r>
            <a:endParaRPr lang="ru-RU" sz="800" dirty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lvl="0"/>
            <a:r>
              <a:rPr lang="ru-RU" sz="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Памятник </a:t>
            </a:r>
            <a:r>
              <a:rPr lang="ru-RU" sz="800" dirty="0" smtClean="0">
                <a:latin typeface="Times New Roman"/>
                <a:ea typeface="Times New Roman"/>
              </a:rPr>
              <a:t>регионального значения </a:t>
            </a:r>
          </a:p>
        </p:txBody>
      </p:sp>
    </p:spTree>
    <p:extLst>
      <p:ext uri="{BB962C8B-B14F-4D97-AF65-F5344CB8AC3E}">
        <p14:creationId xmlns:p14="http://schemas.microsoft.com/office/powerpoint/2010/main" val="3372708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755577" y="-89951"/>
            <a:ext cx="7675746" cy="1440160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 территории </a:t>
            </a:r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округа</a:t>
            </a:r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находится памятник, посвященный юбилейной дате с. Бомнак, и три памятника, посвященные известным людям </a:t>
            </a:r>
            <a:endParaRPr lang="ru-RU" sz="1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20769" y="4284386"/>
            <a:ext cx="21602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СТЕЛА К 100-ЛЕТИЮ ОСНОВАНИЯ 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С.БОМНАК</a:t>
            </a:r>
          </a:p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С. БОМНАК, ЦЕНТР</a:t>
            </a:r>
          </a:p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ОСНОВАНА в 1989 </a:t>
            </a:r>
            <a:r>
              <a:rPr lang="ru-RU" sz="1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Г</a:t>
            </a:r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</a:t>
            </a:r>
            <a:r>
              <a:rPr lang="ru-RU" sz="1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endParaRPr lang="ru-RU" sz="1000" dirty="0" smtClean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140" y="1340769"/>
            <a:ext cx="2555649" cy="1919736"/>
          </a:xfrm>
          <a:prstGeom prst="rect">
            <a:avLst/>
          </a:prstGeom>
        </p:spPr>
      </p:pic>
      <p:sp>
        <p:nvSpPr>
          <p:cNvPr id="24" name="Прямоугольник 23"/>
          <p:cNvSpPr/>
          <p:nvPr/>
        </p:nvSpPr>
        <p:spPr>
          <a:xfrm>
            <a:off x="3144460" y="3260505"/>
            <a:ext cx="275800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 smtClean="0">
                <a:latin typeface="Times New Roman"/>
                <a:ea typeface="Times New Roman"/>
              </a:rPr>
              <a:t>МОГИЛА </a:t>
            </a:r>
          </a:p>
          <a:p>
            <a:r>
              <a:rPr lang="ru-RU" sz="1000" dirty="0" smtClean="0">
                <a:latin typeface="Times New Roman"/>
                <a:ea typeface="Times New Roman"/>
              </a:rPr>
              <a:t>ТРИФОНОВА СЕМЕНА ГРИГОРЬЕВИЧА </a:t>
            </a:r>
          </a:p>
          <a:p>
            <a:r>
              <a:rPr lang="ru-RU" sz="1000" dirty="0" smtClean="0">
                <a:latin typeface="Times New Roman"/>
                <a:ea typeface="Times New Roman"/>
              </a:rPr>
              <a:t>(1871-1963ГГ.) ИЗВЕСТНОГО СЛЕДОПЫТА УЛУКИТКАНА,УЧАСТНИКА ГЕОДЕЗИЧЕСКИХ ЭКСПЕДИЦИЙ</a:t>
            </a:r>
          </a:p>
          <a:p>
            <a:r>
              <a:rPr lang="ru-RU" sz="1000" dirty="0">
                <a:latin typeface="Times New Roman"/>
                <a:ea typeface="Times New Roman"/>
              </a:rPr>
              <a:t>С</a:t>
            </a:r>
            <a:r>
              <a:rPr lang="ru-RU" sz="1000" dirty="0" smtClean="0">
                <a:latin typeface="Times New Roman"/>
                <a:ea typeface="Times New Roman"/>
              </a:rPr>
              <a:t>. БОМНАК, БЕРЕГ РЕКИ ЗЕЯ</a:t>
            </a:r>
          </a:p>
          <a:p>
            <a:r>
              <a:rPr lang="ru-RU" sz="1000" dirty="0" smtClean="0">
                <a:latin typeface="Times New Roman"/>
                <a:ea typeface="Times New Roman"/>
              </a:rPr>
              <a:t>ОСНОВАНА в 1963 </a:t>
            </a:r>
            <a:r>
              <a:rPr lang="ru-RU" sz="1000" dirty="0">
                <a:latin typeface="Times New Roman"/>
                <a:ea typeface="Times New Roman"/>
              </a:rPr>
              <a:t>Г</a:t>
            </a:r>
            <a:r>
              <a:rPr lang="ru-RU" sz="1000" dirty="0" smtClean="0">
                <a:latin typeface="Times New Roman"/>
                <a:ea typeface="Times New Roman"/>
              </a:rPr>
              <a:t>.</a:t>
            </a:r>
            <a:r>
              <a:rPr lang="ru-RU" sz="1000" dirty="0">
                <a:latin typeface="Times New Roman"/>
                <a:ea typeface="Times New Roman"/>
              </a:rPr>
              <a:t> </a:t>
            </a:r>
            <a:endParaRPr lang="ru-RU" sz="1000" dirty="0" smtClean="0">
              <a:latin typeface="Times New Roman"/>
              <a:ea typeface="Times New Roman"/>
            </a:endParaRPr>
          </a:p>
          <a:p>
            <a:r>
              <a:rPr lang="ru-RU" sz="1000" dirty="0" smtClean="0">
                <a:latin typeface="Times New Roman"/>
                <a:ea typeface="Times New Roman"/>
              </a:rPr>
              <a:t>Памятник</a:t>
            </a:r>
            <a:r>
              <a:rPr lang="ru-RU" sz="1000" dirty="0">
                <a:latin typeface="Times New Roman"/>
                <a:ea typeface="Times New Roman"/>
              </a:rPr>
              <a:t> </a:t>
            </a:r>
            <a:r>
              <a:rPr lang="ru-RU" sz="1000" dirty="0" smtClean="0">
                <a:latin typeface="Times New Roman"/>
                <a:ea typeface="Times New Roman"/>
              </a:rPr>
              <a:t>регионального значения</a:t>
            </a:r>
            <a:endParaRPr lang="ru-RU" sz="1000" dirty="0">
              <a:latin typeface="Times New Roman"/>
              <a:ea typeface="Times New Roman"/>
            </a:endParaRPr>
          </a:p>
        </p:txBody>
      </p:sp>
      <p:pic>
        <p:nvPicPr>
          <p:cNvPr id="2050" name="Picture 2" descr="E:\Рабочий стол\Презентация Памятники\ПАМЯТНИКИ\2018\Памятники фото 01.06.2018 актуальные\ПАмятники\Обелиск Т.Тараниной с.Овсянка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296"/>
          <a:stretch/>
        </p:blipFill>
        <p:spPr bwMode="auto">
          <a:xfrm>
            <a:off x="6550023" y="1124505"/>
            <a:ext cx="2039963" cy="2498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77" t="21213" r="21816" b="24580"/>
          <a:stretch/>
        </p:blipFill>
        <p:spPr>
          <a:xfrm>
            <a:off x="3027806" y="4779044"/>
            <a:ext cx="2664296" cy="181723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6372200" y="3622667"/>
            <a:ext cx="26642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ОБЕЛИСК В ПАМЯТЬ ТАНИ ТАРАНИНОЙ</a:t>
            </a:r>
          </a:p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ПЕРВОЙ ТРАКТОРИСТКИ КОЛХОЗА «КОМСОМОЛЕЦ»</a:t>
            </a:r>
          </a:p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С. ОВСЯНКА, 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 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1967 Г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Памятник регионального значения</a:t>
            </a:r>
            <a:endParaRPr lang="ru-RU" sz="10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843066" y="4961455"/>
            <a:ext cx="278198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 smtClean="0">
                <a:latin typeface="Times New Roman"/>
                <a:ea typeface="Times New Roman"/>
              </a:rPr>
              <a:t>ПАМЯТНИК ПИСАТЕЛЮ ФЕДОСЕЕВУ Г.А. И ЕГО ПРОВОДНИКУ </a:t>
            </a:r>
          </a:p>
          <a:p>
            <a:r>
              <a:rPr lang="ru-RU" sz="1000" dirty="0" smtClean="0">
                <a:latin typeface="Times New Roman"/>
                <a:ea typeface="Times New Roman"/>
              </a:rPr>
              <a:t>УЛИКИТКАНУ (ТРИФОНОВУ С.Г.) </a:t>
            </a:r>
            <a:endParaRPr lang="ru-RU" sz="1000" dirty="0">
              <a:latin typeface="Times New Roman"/>
              <a:ea typeface="Times New Roman"/>
            </a:endParaRPr>
          </a:p>
          <a:p>
            <a:r>
              <a:rPr lang="ru-RU" sz="1000" dirty="0">
                <a:latin typeface="Times New Roman"/>
                <a:ea typeface="Times New Roman"/>
              </a:rPr>
              <a:t>С</a:t>
            </a:r>
            <a:r>
              <a:rPr lang="ru-RU" sz="1000" dirty="0" smtClean="0">
                <a:latin typeface="Times New Roman"/>
                <a:ea typeface="Times New Roman"/>
              </a:rPr>
              <a:t>. </a:t>
            </a:r>
            <a:r>
              <a:rPr lang="ru-RU" sz="1000" dirty="0">
                <a:latin typeface="Times New Roman"/>
                <a:ea typeface="Times New Roman"/>
              </a:rPr>
              <a:t>БОМНАК, </a:t>
            </a:r>
            <a:r>
              <a:rPr lang="ru-RU" sz="1000" dirty="0" smtClean="0">
                <a:latin typeface="Times New Roman"/>
                <a:ea typeface="Times New Roman"/>
              </a:rPr>
              <a:t>ЦЕНТР</a:t>
            </a:r>
            <a:endParaRPr lang="ru-RU" sz="1000" dirty="0">
              <a:latin typeface="Times New Roman"/>
              <a:ea typeface="Times New Roman"/>
            </a:endParaRPr>
          </a:p>
          <a:p>
            <a:r>
              <a:rPr lang="ru-RU" sz="1000" dirty="0" smtClean="0">
                <a:latin typeface="Times New Roman"/>
                <a:ea typeface="Times New Roman"/>
              </a:rPr>
              <a:t>ОСНОВАН в 2014 Г</a:t>
            </a:r>
            <a:r>
              <a:rPr lang="ru-RU" sz="1000" dirty="0">
                <a:latin typeface="Times New Roman"/>
                <a:ea typeface="Times New Roman"/>
              </a:rPr>
              <a:t>. </a:t>
            </a:r>
          </a:p>
        </p:txBody>
      </p:sp>
      <p:pic>
        <p:nvPicPr>
          <p:cNvPr id="1027" name="Picture 3" descr="\\Oksana-pc\общая\ПАМЯТНИКИ\2017\ПАМЯТНИКИ январь 2017\Памятники стоящ на гох.ране категория Местная\01-Бомнак Стелла 100 лет Бомнаку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170" y="1124505"/>
            <a:ext cx="2059401" cy="3082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2676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Зейский район мрамор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2529</TotalTime>
  <Words>906</Words>
  <Application>Microsoft Office PowerPoint</Application>
  <PresentationFormat>Экран (4:3)</PresentationFormat>
  <Paragraphs>166</Paragraphs>
  <Slides>11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Times New Roman</vt:lpstr>
      <vt:lpstr>Verdana</vt:lpstr>
      <vt:lpstr>Тема Зейский район мрамор</vt:lpstr>
      <vt:lpstr>               ОБЪЕКТЫ КУЛЬТУРНОГО НАСЛЕДИЯ  (ПАМЯТНИКИ ИСТОРИИ И КУЛЬТУРЫ)  ЗЕЙСКОГО МУНИЦИПАЛЬНОГО ОКРУГА    </vt:lpstr>
      <vt:lpstr>ПАМЯТНИКИ ПОМОГАЮТ СОХРАНИТЬ ПАМЯТЬ О ПРОИЗОШЕДШИХ СОБЫТИЯХ.  ОНИ НАПОМИНАЮТ ЖИВУЩИМ ПОКОЛЕНИЯМ О СОБЫТИЯХ ПРОШЛОГО, КОТОРЫЕ ОКАЗАЛИ ВЛИЯНИЕ НА СУДЬБУ НАРОДА ИЛИ ЧЕЛОВЕЧЕСТВА</vt:lpstr>
      <vt:lpstr>Презентация PowerPoint</vt:lpstr>
      <vt:lpstr>Презентация PowerPoint</vt:lpstr>
      <vt:lpstr>Памятники, посвящённые событиям  Великой Отечественной войны</vt:lpstr>
      <vt:lpstr>Памятники, посвященные событиям  Великой Отечественной войны</vt:lpstr>
      <vt:lpstr>Памятники, посвященные событиям  Великой Отечественной войны</vt:lpstr>
      <vt:lpstr>Памятники, посвященные событиям  Великой Отечественной войны</vt:lpstr>
      <vt:lpstr>3 памятника посвящены событиям  Гражданской войны</vt:lpstr>
      <vt:lpstr>        В 8 населенных пунктах Зейского округа  находятся захоронения – братские могилы времен гражданской войны, состоящие на государственной охране</vt:lpstr>
      <vt:lpstr>На территории округа находится памятник, посвященный юбилейной дате с. Бомнак, и три памятника, посвященные известным людям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ЕЛЕНА</dc:creator>
  <cp:lastModifiedBy>Admin</cp:lastModifiedBy>
  <cp:revision>469</cp:revision>
  <cp:lastPrinted>2021-05-17T02:41:34Z</cp:lastPrinted>
  <dcterms:created xsi:type="dcterms:W3CDTF">2018-11-20T08:33:19Z</dcterms:created>
  <dcterms:modified xsi:type="dcterms:W3CDTF">2024-10-04T06:12:36Z</dcterms:modified>
</cp:coreProperties>
</file>