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60" r:id="rId4"/>
    <p:sldId id="261" r:id="rId5"/>
    <p:sldId id="263" r:id="rId6"/>
    <p:sldId id="264" r:id="rId7"/>
    <p:sldId id="265" r:id="rId8"/>
    <p:sldId id="287" r:id="rId9"/>
    <p:sldId id="267" r:id="rId10"/>
    <p:sldId id="268" r:id="rId11"/>
    <p:sldId id="269" r:id="rId12"/>
    <p:sldId id="284" r:id="rId13"/>
    <p:sldId id="285" r:id="rId14"/>
    <p:sldId id="277" r:id="rId15"/>
    <p:sldId id="278" r:id="rId16"/>
    <p:sldId id="282" r:id="rId17"/>
    <p:sldId id="283" r:id="rId18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00FFFF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2ABF8D-B7A3-46E9-A63A-7EAC406AFDED}" type="doc">
      <dgm:prSet loTypeId="urn:microsoft.com/office/officeart/2005/8/layout/vList5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5367EF-5AE1-4E45-A834-D90479A8D700}">
      <dgm:prSet phldrT="[Текст]" custT="1"/>
      <dgm:spPr/>
      <dgm:t>
        <a:bodyPr/>
        <a:lstStyle/>
        <a:p>
          <a:r>
            <a:rPr lang="ru-RU" sz="1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10</a:t>
          </a:r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</a:t>
          </a:r>
        </a:p>
        <a:p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160331C8-2121-438E-9B5B-366DACBBA2EE}" type="parTrans" cxnId="{E5A360D2-CC14-4CDA-AE62-42D7BF92D40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C87E3024-2C89-4190-B0F8-CEC44BBBAE34}" type="sibTrans" cxnId="{E5A360D2-CC14-4CDA-AE62-42D7BF92D40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B4412DCA-254B-4B08-8183-CE943929505B}">
      <dgm:prSet phldrT="[Текст]" custT="1"/>
      <dgm:spPr/>
      <dgm:t>
        <a:bodyPr/>
        <a:lstStyle/>
        <a:p>
          <a:r>
            <a:rPr lang="ru-RU" sz="1400" b="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 ИСТОРИИ И КУЛЬТУРЫ ФЕДЕРАЛЬНОГО (ОБЩЕРОССИЙСКОГО) ЗНАЧЕНИЯ, ЭТО ПАМЯТНИКИ АРХЕОЛОГИИ, ОТНОСЯЩИЕСЯ К СРЕДНЕВЕКОВЬЯ (ОТДЕЛЬНЫЕ СТОЯНКИ И СЕЛИЩА)</a:t>
          </a:r>
          <a:endParaRPr lang="ru-RU" sz="1400" b="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5D31F498-929F-43B7-A628-79652DBAA567}" type="parTrans" cxnId="{4D7A1048-F82B-47D1-A617-47B7E9DD4E4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BED72B62-5812-4BFD-A3E2-C6535291EE44}" type="sibTrans" cxnId="{4D7A1048-F82B-47D1-A617-47B7E9DD4E4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EDF91090-1676-4894-8799-DACCB0F2ED65}">
      <dgm:prSet phldrT="[Текст]" custT="1"/>
      <dgm:spPr/>
      <dgm:t>
        <a:bodyPr/>
        <a:lstStyle/>
        <a:p>
          <a:r>
            <a:rPr lang="ru-RU" sz="1400" b="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 ИСТОРИИ И КУЛЬТУРЫ РЕГИОНАЛЬНОГО (ОБЛАСТНОГО) ЗНАЧЕНИЯ</a:t>
          </a:r>
          <a:endParaRPr lang="ru-RU" sz="1400" b="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77CAEC8E-94DC-48D4-BCEC-0D121F929A67}" type="parTrans" cxnId="{B1FCB4D4-80B2-40B7-ADDB-FCC21861D14A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2648FF98-1445-4F90-941E-23E5D4CBE69D}" type="sibTrans" cxnId="{B1FCB4D4-80B2-40B7-ADDB-FCC21861D14A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7AEA23E6-A257-4211-8847-F724302945EE}">
      <dgm:prSet phldrT="[Текст]" custT="1"/>
      <dgm:spPr/>
      <dgm:t>
        <a:bodyPr/>
        <a:lstStyle/>
        <a:p>
          <a:r>
            <a:rPr lang="ru-RU" sz="1400" b="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 КУЛЬТУРНОГО НАСЛЕДИЯ МЕСТНОГО (МУНИЦИПАЛЬНОГО) ЗНАЧЕНИЯ</a:t>
          </a:r>
          <a:endParaRPr lang="ru-RU" sz="1400" b="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90987DBF-E0DE-48B2-97EA-E1674FCE0CE6}" type="parTrans" cxnId="{74A66D78-B25F-4DC6-9911-FF3DB86F435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9F9C6CF1-231C-4978-A7A5-3C1AB49C04A1}" type="sibTrans" cxnId="{74A66D78-B25F-4DC6-9911-FF3DB86F435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9C304784-AB4E-46DB-8980-000B546EC9CD}">
      <dgm:prSet phldrT="[Текст]" custT="1"/>
      <dgm:spPr/>
      <dgm:t>
        <a:bodyPr/>
        <a:lstStyle/>
        <a:p>
          <a:r>
            <a:rPr lang="ru-RU" sz="1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6</a:t>
          </a:r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</a:t>
          </a:r>
        </a:p>
        <a:p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6616EDDD-2D2B-4705-A37E-8A6B28CADCD6}" type="sibTrans" cxnId="{987E8A42-35CB-4381-B662-D3894534BED0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45C209D9-420F-4B58-87C6-4D5BCA9C9851}" type="parTrans" cxnId="{987E8A42-35CB-4381-B662-D3894534BED0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F6D065B4-FDCF-4B7B-9407-832D31119363}">
      <dgm:prSet phldrT="[Текст]" custT="1"/>
      <dgm:spPr/>
      <dgm:t>
        <a:bodyPr/>
        <a:lstStyle/>
        <a:p>
          <a:r>
            <a:rPr lang="ru-RU" sz="1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19</a:t>
          </a:r>
        </a:p>
        <a:p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0C6BE7D3-09EC-429C-8BD5-EAB2D07A8ACB}" type="sibTrans" cxnId="{B8DF174E-768A-4F25-8ED6-0D21F0556D0E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B9D4D454-8491-4146-B60B-713C36F7C4AB}" type="parTrans" cxnId="{B8DF174E-768A-4F25-8ED6-0D21F0556D0E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6E68CA11-ED45-4E24-AA09-ACF9FBF73576}" type="pres">
      <dgm:prSet presAssocID="{522ABF8D-B7A3-46E9-A63A-7EAC406AFDE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BAFC1F-634F-488A-AE13-638EDF640D54}" type="pres">
      <dgm:prSet presAssocID="{1D5367EF-5AE1-4E45-A834-D90479A8D700}" presName="linNode" presStyleCnt="0"/>
      <dgm:spPr/>
    </dgm:pt>
    <dgm:pt modelId="{597D9C59-3AD2-49BA-8897-0B7CD07C365B}" type="pres">
      <dgm:prSet presAssocID="{1D5367EF-5AE1-4E45-A834-D90479A8D700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B10BA0-4849-4435-A4BE-1A8BFD246709}" type="pres">
      <dgm:prSet presAssocID="{1D5367EF-5AE1-4E45-A834-D90479A8D700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99B022-137D-416A-97C7-DDAAF55A191E}" type="pres">
      <dgm:prSet presAssocID="{C87E3024-2C89-4190-B0F8-CEC44BBBAE34}" presName="sp" presStyleCnt="0"/>
      <dgm:spPr/>
    </dgm:pt>
    <dgm:pt modelId="{91532ECD-401A-4B04-AC13-E9725A46E0E5}" type="pres">
      <dgm:prSet presAssocID="{F6D065B4-FDCF-4B7B-9407-832D31119363}" presName="linNode" presStyleCnt="0"/>
      <dgm:spPr/>
    </dgm:pt>
    <dgm:pt modelId="{2EB8869B-7CAC-48F7-869A-4F1268FEBC57}" type="pres">
      <dgm:prSet presAssocID="{F6D065B4-FDCF-4B7B-9407-832D31119363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819F3F-4C95-43C8-A013-E3ADD5C81F50}" type="pres">
      <dgm:prSet presAssocID="{F6D065B4-FDCF-4B7B-9407-832D31119363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73B8DC-735E-402D-A4CC-7964B5527AF1}" type="pres">
      <dgm:prSet presAssocID="{0C6BE7D3-09EC-429C-8BD5-EAB2D07A8ACB}" presName="sp" presStyleCnt="0"/>
      <dgm:spPr/>
    </dgm:pt>
    <dgm:pt modelId="{EC96DDDB-49F9-48B3-8419-63D28904BB7D}" type="pres">
      <dgm:prSet presAssocID="{9C304784-AB4E-46DB-8980-000B546EC9CD}" presName="linNode" presStyleCnt="0"/>
      <dgm:spPr/>
    </dgm:pt>
    <dgm:pt modelId="{80AE082E-808E-4F90-BACE-0D8DBCFC7CFC}" type="pres">
      <dgm:prSet presAssocID="{9C304784-AB4E-46DB-8980-000B546EC9CD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BBF70D-DE59-4689-B208-E051F6BA0F7C}" type="pres">
      <dgm:prSet presAssocID="{9C304784-AB4E-46DB-8980-000B546EC9CD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FE5B13-38A5-45BC-B71D-48703EE73B89}" type="presOf" srcId="{1D5367EF-5AE1-4E45-A834-D90479A8D700}" destId="{597D9C59-3AD2-49BA-8897-0B7CD07C365B}" srcOrd="0" destOrd="0" presId="urn:microsoft.com/office/officeart/2005/8/layout/vList5"/>
    <dgm:cxn modelId="{B1FCB4D4-80B2-40B7-ADDB-FCC21861D14A}" srcId="{F6D065B4-FDCF-4B7B-9407-832D31119363}" destId="{EDF91090-1676-4894-8799-DACCB0F2ED65}" srcOrd="0" destOrd="0" parTransId="{77CAEC8E-94DC-48D4-BCEC-0D121F929A67}" sibTransId="{2648FF98-1445-4F90-941E-23E5D4CBE69D}"/>
    <dgm:cxn modelId="{B8DF174E-768A-4F25-8ED6-0D21F0556D0E}" srcId="{522ABF8D-B7A3-46E9-A63A-7EAC406AFDED}" destId="{F6D065B4-FDCF-4B7B-9407-832D31119363}" srcOrd="1" destOrd="0" parTransId="{B9D4D454-8491-4146-B60B-713C36F7C4AB}" sibTransId="{0C6BE7D3-09EC-429C-8BD5-EAB2D07A8ACB}"/>
    <dgm:cxn modelId="{C330F9A2-6C0B-46F6-8591-88F5ABA23217}" type="presOf" srcId="{7AEA23E6-A257-4211-8847-F724302945EE}" destId="{11BBF70D-DE59-4689-B208-E051F6BA0F7C}" srcOrd="0" destOrd="0" presId="urn:microsoft.com/office/officeart/2005/8/layout/vList5"/>
    <dgm:cxn modelId="{017E92F3-62CC-4669-9DE4-D610B6ABB5B3}" type="presOf" srcId="{9C304784-AB4E-46DB-8980-000B546EC9CD}" destId="{80AE082E-808E-4F90-BACE-0D8DBCFC7CFC}" srcOrd="0" destOrd="0" presId="urn:microsoft.com/office/officeart/2005/8/layout/vList5"/>
    <dgm:cxn modelId="{6E49F9F4-6F9A-4078-917E-007E55B09C12}" type="presOf" srcId="{522ABF8D-B7A3-46E9-A63A-7EAC406AFDED}" destId="{6E68CA11-ED45-4E24-AA09-ACF9FBF73576}" srcOrd="0" destOrd="0" presId="urn:microsoft.com/office/officeart/2005/8/layout/vList5"/>
    <dgm:cxn modelId="{987E8A42-35CB-4381-B662-D3894534BED0}" srcId="{522ABF8D-B7A3-46E9-A63A-7EAC406AFDED}" destId="{9C304784-AB4E-46DB-8980-000B546EC9CD}" srcOrd="2" destOrd="0" parTransId="{45C209D9-420F-4B58-87C6-4D5BCA9C9851}" sibTransId="{6616EDDD-2D2B-4705-A37E-8A6B28CADCD6}"/>
    <dgm:cxn modelId="{74A66D78-B25F-4DC6-9911-FF3DB86F4354}" srcId="{9C304784-AB4E-46DB-8980-000B546EC9CD}" destId="{7AEA23E6-A257-4211-8847-F724302945EE}" srcOrd="0" destOrd="0" parTransId="{90987DBF-E0DE-48B2-97EA-E1674FCE0CE6}" sibTransId="{9F9C6CF1-231C-4978-A7A5-3C1AB49C04A1}"/>
    <dgm:cxn modelId="{4DFD4B06-7E22-4F57-9D89-D7881F9A21E2}" type="presOf" srcId="{F6D065B4-FDCF-4B7B-9407-832D31119363}" destId="{2EB8869B-7CAC-48F7-869A-4F1268FEBC57}" srcOrd="0" destOrd="0" presId="urn:microsoft.com/office/officeart/2005/8/layout/vList5"/>
    <dgm:cxn modelId="{4DD15095-9EB5-442A-AA7F-DCCCA38833C4}" type="presOf" srcId="{B4412DCA-254B-4B08-8183-CE943929505B}" destId="{77B10BA0-4849-4435-A4BE-1A8BFD246709}" srcOrd="0" destOrd="0" presId="urn:microsoft.com/office/officeart/2005/8/layout/vList5"/>
    <dgm:cxn modelId="{DCE48170-8C9D-44BC-9607-1F480B212978}" type="presOf" srcId="{EDF91090-1676-4894-8799-DACCB0F2ED65}" destId="{A3819F3F-4C95-43C8-A013-E3ADD5C81F50}" srcOrd="0" destOrd="0" presId="urn:microsoft.com/office/officeart/2005/8/layout/vList5"/>
    <dgm:cxn modelId="{4D7A1048-F82B-47D1-A617-47B7E9DD4E44}" srcId="{1D5367EF-5AE1-4E45-A834-D90479A8D700}" destId="{B4412DCA-254B-4B08-8183-CE943929505B}" srcOrd="0" destOrd="0" parTransId="{5D31F498-929F-43B7-A628-79652DBAA567}" sibTransId="{BED72B62-5812-4BFD-A3E2-C6535291EE44}"/>
    <dgm:cxn modelId="{E5A360D2-CC14-4CDA-AE62-42D7BF92D404}" srcId="{522ABF8D-B7A3-46E9-A63A-7EAC406AFDED}" destId="{1D5367EF-5AE1-4E45-A834-D90479A8D700}" srcOrd="0" destOrd="0" parTransId="{160331C8-2121-438E-9B5B-366DACBBA2EE}" sibTransId="{C87E3024-2C89-4190-B0F8-CEC44BBBAE34}"/>
    <dgm:cxn modelId="{5BC95328-7718-42F8-A83D-8140C1BA19B1}" type="presParOf" srcId="{6E68CA11-ED45-4E24-AA09-ACF9FBF73576}" destId="{00BAFC1F-634F-488A-AE13-638EDF640D54}" srcOrd="0" destOrd="0" presId="urn:microsoft.com/office/officeart/2005/8/layout/vList5"/>
    <dgm:cxn modelId="{272AFA04-6E13-4621-A370-33511677669B}" type="presParOf" srcId="{00BAFC1F-634F-488A-AE13-638EDF640D54}" destId="{597D9C59-3AD2-49BA-8897-0B7CD07C365B}" srcOrd="0" destOrd="0" presId="urn:microsoft.com/office/officeart/2005/8/layout/vList5"/>
    <dgm:cxn modelId="{7022613D-C97B-4887-9256-CED196B5EBE6}" type="presParOf" srcId="{00BAFC1F-634F-488A-AE13-638EDF640D54}" destId="{77B10BA0-4849-4435-A4BE-1A8BFD246709}" srcOrd="1" destOrd="0" presId="urn:microsoft.com/office/officeart/2005/8/layout/vList5"/>
    <dgm:cxn modelId="{BDF19586-12DE-48BD-A5F1-4E1AC73B4BCC}" type="presParOf" srcId="{6E68CA11-ED45-4E24-AA09-ACF9FBF73576}" destId="{8C99B022-137D-416A-97C7-DDAAF55A191E}" srcOrd="1" destOrd="0" presId="urn:microsoft.com/office/officeart/2005/8/layout/vList5"/>
    <dgm:cxn modelId="{F51BEC61-C821-47C8-9F60-C59BE910FFD9}" type="presParOf" srcId="{6E68CA11-ED45-4E24-AA09-ACF9FBF73576}" destId="{91532ECD-401A-4B04-AC13-E9725A46E0E5}" srcOrd="2" destOrd="0" presId="urn:microsoft.com/office/officeart/2005/8/layout/vList5"/>
    <dgm:cxn modelId="{0F84DE78-E29C-41FB-9B92-5769B820703E}" type="presParOf" srcId="{91532ECD-401A-4B04-AC13-E9725A46E0E5}" destId="{2EB8869B-7CAC-48F7-869A-4F1268FEBC57}" srcOrd="0" destOrd="0" presId="urn:microsoft.com/office/officeart/2005/8/layout/vList5"/>
    <dgm:cxn modelId="{871837C0-5B39-479A-9682-D374ECBAFC94}" type="presParOf" srcId="{91532ECD-401A-4B04-AC13-E9725A46E0E5}" destId="{A3819F3F-4C95-43C8-A013-E3ADD5C81F50}" srcOrd="1" destOrd="0" presId="urn:microsoft.com/office/officeart/2005/8/layout/vList5"/>
    <dgm:cxn modelId="{880401E5-EA9A-40C4-8881-95F107E13F35}" type="presParOf" srcId="{6E68CA11-ED45-4E24-AA09-ACF9FBF73576}" destId="{8B73B8DC-735E-402D-A4CC-7964B5527AF1}" srcOrd="3" destOrd="0" presId="urn:microsoft.com/office/officeart/2005/8/layout/vList5"/>
    <dgm:cxn modelId="{A1FB393D-CF75-4FA6-AD09-14B99D1E573D}" type="presParOf" srcId="{6E68CA11-ED45-4E24-AA09-ACF9FBF73576}" destId="{EC96DDDB-49F9-48B3-8419-63D28904BB7D}" srcOrd="4" destOrd="0" presId="urn:microsoft.com/office/officeart/2005/8/layout/vList5"/>
    <dgm:cxn modelId="{3E563191-D13D-427E-A54D-B4A7D975E5EA}" type="presParOf" srcId="{EC96DDDB-49F9-48B3-8419-63D28904BB7D}" destId="{80AE082E-808E-4F90-BACE-0D8DBCFC7CFC}" srcOrd="0" destOrd="0" presId="urn:microsoft.com/office/officeart/2005/8/layout/vList5"/>
    <dgm:cxn modelId="{00EB521A-9957-47DE-A1D6-15F8602AA28C}" type="presParOf" srcId="{EC96DDDB-49F9-48B3-8419-63D28904BB7D}" destId="{11BBF70D-DE59-4689-B208-E051F6BA0F7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22ABF8D-B7A3-46E9-A63A-7EAC406AFDED}" type="doc">
      <dgm:prSet loTypeId="urn:microsoft.com/office/officeart/2005/8/layout/vList5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5367EF-5AE1-4E45-A834-D90479A8D700}">
      <dgm:prSet phldrT="[Текст]" custT="1"/>
      <dgm:spPr/>
      <dgm:t>
        <a:bodyPr/>
        <a:lstStyle/>
        <a:p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6 </a:t>
          </a:r>
        </a:p>
        <a:p>
          <a:r>
            <a:rPr lang="ru-R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160331C8-2121-438E-9B5B-366DACBBA2EE}" type="parTrans" cxnId="{E5A360D2-CC14-4CDA-AE62-42D7BF92D40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C87E3024-2C89-4190-B0F8-CEC44BBBAE34}" type="sibTrans" cxnId="{E5A360D2-CC14-4CDA-AE62-42D7BF92D40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B4412DCA-254B-4B08-8183-CE943929505B}">
      <dgm:prSet phldrT="[Текст]" custT="1"/>
      <dgm:spPr/>
      <dgm:t>
        <a:bodyPr/>
        <a:lstStyle/>
        <a:p>
          <a:r>
            <a:rPr lang="ru-RU" sz="1400" b="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ПАМЯТНИКИ, НУЖДАЮЩИЕСЯ В ПОСТАНОВКЕ НА УЧЕТ</a:t>
          </a:r>
          <a:endParaRPr lang="ru-RU" sz="1400" b="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5D31F498-929F-43B7-A628-79652DBAA567}" type="parTrans" cxnId="{4D7A1048-F82B-47D1-A617-47B7E9DD4E4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BED72B62-5812-4BFD-A3E2-C6535291EE44}" type="sibTrans" cxnId="{4D7A1048-F82B-47D1-A617-47B7E9DD4E44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5D043912-576E-4988-9878-4F4EE3A46F56}">
      <dgm:prSet phldrT="[Текст]" custT="1"/>
      <dgm:spPr/>
      <dgm:t>
        <a:bodyPr/>
        <a:lstStyle/>
        <a:p>
          <a:endParaRPr lang="ru-R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27237A0D-2457-4633-BC0F-121B7B7F680F}" type="parTrans" cxnId="{5E991F7D-78C1-43EB-A0CC-1C50BFD808A5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954ADB9C-864A-4292-8856-68CD0B1D80FD}" type="sibTrans" cxnId="{5E991F7D-78C1-43EB-A0CC-1C50BFD808A5}">
      <dgm:prSet/>
      <dgm:spPr/>
      <dgm:t>
        <a:bodyPr/>
        <a:lstStyle/>
        <a:p>
          <a:endParaRPr lang="ru-RU" sz="140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609CA3FC-85CF-49FC-A9DF-0A411BE309C8}" type="pres">
      <dgm:prSet presAssocID="{522ABF8D-B7A3-46E9-A63A-7EAC406AFDE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F2758A-4975-49B6-9626-FE8885907E9D}" type="pres">
      <dgm:prSet presAssocID="{1D5367EF-5AE1-4E45-A834-D90479A8D700}" presName="linNode" presStyleCnt="0"/>
      <dgm:spPr/>
    </dgm:pt>
    <dgm:pt modelId="{416ADFEB-82CE-462C-ABA8-86D01EFC5701}" type="pres">
      <dgm:prSet presAssocID="{1D5367EF-5AE1-4E45-A834-D90479A8D700}" presName="parentText" presStyleLbl="node1" presStyleIdx="0" presStyleCnt="1" custLinFactNeighborX="-3989" custLinFactNeighborY="497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7FD585-5F11-4C8D-BB65-CC61D8679C53}" type="pres">
      <dgm:prSet presAssocID="{1D5367EF-5AE1-4E45-A834-D90479A8D700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47B081-0C08-458B-A482-A99F3ABEA42B}" type="presOf" srcId="{5D043912-576E-4988-9878-4F4EE3A46F56}" destId="{BB7FD585-5F11-4C8D-BB65-CC61D8679C53}" srcOrd="0" destOrd="1" presId="urn:microsoft.com/office/officeart/2005/8/layout/vList5"/>
    <dgm:cxn modelId="{E5A360D2-CC14-4CDA-AE62-42D7BF92D404}" srcId="{522ABF8D-B7A3-46E9-A63A-7EAC406AFDED}" destId="{1D5367EF-5AE1-4E45-A834-D90479A8D700}" srcOrd="0" destOrd="0" parTransId="{160331C8-2121-438E-9B5B-366DACBBA2EE}" sibTransId="{C87E3024-2C89-4190-B0F8-CEC44BBBAE34}"/>
    <dgm:cxn modelId="{4D7A1048-F82B-47D1-A617-47B7E9DD4E44}" srcId="{1D5367EF-5AE1-4E45-A834-D90479A8D700}" destId="{B4412DCA-254B-4B08-8183-CE943929505B}" srcOrd="0" destOrd="0" parTransId="{5D31F498-929F-43B7-A628-79652DBAA567}" sibTransId="{BED72B62-5812-4BFD-A3E2-C6535291EE44}"/>
    <dgm:cxn modelId="{C85A307C-054F-419B-84AD-3FCCDBEF767B}" type="presOf" srcId="{1D5367EF-5AE1-4E45-A834-D90479A8D700}" destId="{416ADFEB-82CE-462C-ABA8-86D01EFC5701}" srcOrd="0" destOrd="0" presId="urn:microsoft.com/office/officeart/2005/8/layout/vList5"/>
    <dgm:cxn modelId="{B0E189FB-2DB2-48E6-B9A3-0A97D4685F7D}" type="presOf" srcId="{B4412DCA-254B-4B08-8183-CE943929505B}" destId="{BB7FD585-5F11-4C8D-BB65-CC61D8679C53}" srcOrd="0" destOrd="0" presId="urn:microsoft.com/office/officeart/2005/8/layout/vList5"/>
    <dgm:cxn modelId="{1C00A756-71CE-462F-846F-4E7543ADAE92}" type="presOf" srcId="{522ABF8D-B7A3-46E9-A63A-7EAC406AFDED}" destId="{609CA3FC-85CF-49FC-A9DF-0A411BE309C8}" srcOrd="0" destOrd="0" presId="urn:microsoft.com/office/officeart/2005/8/layout/vList5"/>
    <dgm:cxn modelId="{5E991F7D-78C1-43EB-A0CC-1C50BFD808A5}" srcId="{1D5367EF-5AE1-4E45-A834-D90479A8D700}" destId="{5D043912-576E-4988-9878-4F4EE3A46F56}" srcOrd="1" destOrd="0" parTransId="{27237A0D-2457-4633-BC0F-121B7B7F680F}" sibTransId="{954ADB9C-864A-4292-8856-68CD0B1D80FD}"/>
    <dgm:cxn modelId="{F6141021-CD15-44F2-9861-815D462F5B25}" type="presParOf" srcId="{609CA3FC-85CF-49FC-A9DF-0A411BE309C8}" destId="{25F2758A-4975-49B6-9626-FE8885907E9D}" srcOrd="0" destOrd="0" presId="urn:microsoft.com/office/officeart/2005/8/layout/vList5"/>
    <dgm:cxn modelId="{68FCC1B4-EDAD-449F-913E-A4F857DA661F}" type="presParOf" srcId="{25F2758A-4975-49B6-9626-FE8885907E9D}" destId="{416ADFEB-82CE-462C-ABA8-86D01EFC5701}" srcOrd="0" destOrd="0" presId="urn:microsoft.com/office/officeart/2005/8/layout/vList5"/>
    <dgm:cxn modelId="{A6D8D170-4E05-44EF-B100-619A2E086650}" type="presParOf" srcId="{25F2758A-4975-49B6-9626-FE8885907E9D}" destId="{BB7FD585-5F11-4C8D-BB65-CC61D8679C5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B10BA0-4849-4435-A4BE-1A8BFD246709}">
      <dsp:nvSpPr>
        <dsp:cNvPr id="0" name=""/>
        <dsp:cNvSpPr/>
      </dsp:nvSpPr>
      <dsp:spPr>
        <a:xfrm rot="5400000">
          <a:off x="4572598" y="-1744697"/>
          <a:ext cx="1039615" cy="479285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0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 ИСТОРИИ И КУЛЬТУРЫ ФЕДЕРАЛЬНОГО (ОБЩЕРОССИЙСКОГО) ЗНАЧЕНИЯ, ЭТО ПАМЯТНИКИ АРХЕОЛОГИИ, ОТНОСЯЩИЕСЯ К СРЕДНЕВЕКОВЬЯ (ОТДЕЛЬНЫЕ СТОЯНКИ И СЕЛИЩА)</a:t>
          </a:r>
          <a:endParaRPr lang="ru-RU" sz="1400" b="0" kern="120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 rot="-5400000">
        <a:off x="2695980" y="182671"/>
        <a:ext cx="4742102" cy="938115"/>
      </dsp:txXfrm>
    </dsp:sp>
    <dsp:sp modelId="{597D9C59-3AD2-49BA-8897-0B7CD07C365B}">
      <dsp:nvSpPr>
        <dsp:cNvPr id="0" name=""/>
        <dsp:cNvSpPr/>
      </dsp:nvSpPr>
      <dsp:spPr>
        <a:xfrm>
          <a:off x="0" y="1968"/>
          <a:ext cx="2695979" cy="12995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10</a:t>
          </a: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63437" y="65405"/>
        <a:ext cx="2569105" cy="1172645"/>
      </dsp:txXfrm>
    </dsp:sp>
    <dsp:sp modelId="{A3819F3F-4C95-43C8-A013-E3ADD5C81F50}">
      <dsp:nvSpPr>
        <dsp:cNvPr id="0" name=""/>
        <dsp:cNvSpPr/>
      </dsp:nvSpPr>
      <dsp:spPr>
        <a:xfrm rot="5400000">
          <a:off x="4572598" y="-380202"/>
          <a:ext cx="1039615" cy="479285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0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 ИСТОРИИ И КУЛЬТУРЫ РЕГИОНАЛЬНОГО (ОБЛАСТНОГО) ЗНАЧЕНИЯ</a:t>
          </a:r>
          <a:endParaRPr lang="ru-RU" sz="1400" b="0" kern="120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 rot="-5400000">
        <a:off x="2695980" y="1547166"/>
        <a:ext cx="4742102" cy="938115"/>
      </dsp:txXfrm>
    </dsp:sp>
    <dsp:sp modelId="{2EB8869B-7CAC-48F7-869A-4F1268FEBC57}">
      <dsp:nvSpPr>
        <dsp:cNvPr id="0" name=""/>
        <dsp:cNvSpPr/>
      </dsp:nvSpPr>
      <dsp:spPr>
        <a:xfrm>
          <a:off x="0" y="1366464"/>
          <a:ext cx="2695979" cy="12995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19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63437" y="1429901"/>
        <a:ext cx="2569105" cy="1172645"/>
      </dsp:txXfrm>
    </dsp:sp>
    <dsp:sp modelId="{11BBF70D-DE59-4689-B208-E051F6BA0F7C}">
      <dsp:nvSpPr>
        <dsp:cNvPr id="0" name=""/>
        <dsp:cNvSpPr/>
      </dsp:nvSpPr>
      <dsp:spPr>
        <a:xfrm rot="5400000">
          <a:off x="4572598" y="984293"/>
          <a:ext cx="1039615" cy="479285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0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 КУЛЬТУРНОГО НАСЛЕДИЯ МЕСТНОГО (МУНИЦИПАЛЬНОГО) ЗНАЧЕНИЯ</a:t>
          </a:r>
          <a:endParaRPr lang="ru-RU" sz="1400" b="0" kern="120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 rot="-5400000">
        <a:off x="2695980" y="2911661"/>
        <a:ext cx="4742102" cy="938115"/>
      </dsp:txXfrm>
    </dsp:sp>
    <dsp:sp modelId="{80AE082E-808E-4F90-BACE-0D8DBCFC7CFC}">
      <dsp:nvSpPr>
        <dsp:cNvPr id="0" name=""/>
        <dsp:cNvSpPr/>
      </dsp:nvSpPr>
      <dsp:spPr>
        <a:xfrm>
          <a:off x="0" y="2730959"/>
          <a:ext cx="2695979" cy="12995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6</a:t>
          </a: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63437" y="2794396"/>
        <a:ext cx="2569105" cy="11726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7FD585-5F11-4C8D-BB65-CC61D8679C53}">
      <dsp:nvSpPr>
        <dsp:cNvPr id="0" name=""/>
        <dsp:cNvSpPr/>
      </dsp:nvSpPr>
      <dsp:spPr>
        <a:xfrm rot="5400000">
          <a:off x="4555958" y="-1743087"/>
          <a:ext cx="1028707" cy="477205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0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ПАМЯТНИКИ, НУЖДАЮЩИЕСЯ В ПОСТАНОВКЕ НА УЧЕТ</a:t>
          </a:r>
          <a:endParaRPr lang="ru-RU" sz="1400" b="0" kern="120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 rot="-5400000">
        <a:off x="2684283" y="178805"/>
        <a:ext cx="4721841" cy="928273"/>
      </dsp:txXfrm>
    </dsp:sp>
    <dsp:sp modelId="{416ADFEB-82CE-462C-ABA8-86D01EFC5701}">
      <dsp:nvSpPr>
        <dsp:cNvPr id="0" name=""/>
        <dsp:cNvSpPr/>
      </dsp:nvSpPr>
      <dsp:spPr>
        <a:xfrm>
          <a:off x="0" y="0"/>
          <a:ext cx="2684283" cy="12858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6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ОБЪЕКТОВ</a:t>
          </a:r>
          <a:endParaRPr lang="ru-RU" sz="14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62772" y="62772"/>
        <a:ext cx="2558739" cy="11603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6A5613-1470-4985-8623-41F71EFA1DE9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76500E-7CA5-4C3F-8A20-B602CEDC7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342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76500E-7CA5-4C3F-8A20-B602CEDC77A4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8149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76500E-7CA5-4C3F-8A20-B602CEDC77A4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006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microsoft.com/office/2007/relationships/hdphoto" Target="../media/hdphoto5.wdp"/><Relationship Id="rId18" Type="http://schemas.openxmlformats.org/officeDocument/2006/relationships/image" Target="../media/image12.jpeg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image" Target="../media/image9.jpeg"/><Relationship Id="rId17" Type="http://schemas.microsoft.com/office/2007/relationships/hdphoto" Target="../media/hdphoto7.wdp"/><Relationship Id="rId2" Type="http://schemas.openxmlformats.org/officeDocument/2006/relationships/image" Target="../media/image3.jpeg"/><Relationship Id="rId16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5.jpeg"/><Relationship Id="rId15" Type="http://schemas.microsoft.com/office/2007/relationships/hdphoto" Target="../media/hdphoto6.wdp"/><Relationship Id="rId10" Type="http://schemas.openxmlformats.org/officeDocument/2006/relationships/image" Target="../media/image8.jpeg"/><Relationship Id="rId19" Type="http://schemas.openxmlformats.org/officeDocument/2006/relationships/image" Target="../media/image13.jpeg"/><Relationship Id="rId4" Type="http://schemas.microsoft.com/office/2007/relationships/hdphoto" Target="../media/hdphoto1.wdp"/><Relationship Id="rId9" Type="http://schemas.microsoft.com/office/2007/relationships/hdphoto" Target="../media/hdphoto3.wdp"/><Relationship Id="rId1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microsoft.com/office/2007/relationships/hdphoto" Target="../media/hdphoto8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19.jpeg"/><Relationship Id="rId7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microsoft.com/office/2007/relationships/hdphoto" Target="../media/hdphoto9.wdp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6.png"/><Relationship Id="rId7" Type="http://schemas.microsoft.com/office/2007/relationships/hdphoto" Target="../media/hdphoto11.wdp"/><Relationship Id="rId12" Type="http://schemas.microsoft.com/office/2007/relationships/hdphoto" Target="../media/hdphoto1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11" Type="http://schemas.openxmlformats.org/officeDocument/2006/relationships/image" Target="../media/image43.jpeg"/><Relationship Id="rId5" Type="http://schemas.openxmlformats.org/officeDocument/2006/relationships/image" Target="../media/image38.jpeg"/><Relationship Id="rId10" Type="http://schemas.openxmlformats.org/officeDocument/2006/relationships/image" Target="../media/image42.jpeg"/><Relationship Id="rId4" Type="http://schemas.openxmlformats.org/officeDocument/2006/relationships/image" Target="../media/image37.jpg"/><Relationship Id="rId9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45.jpeg"/><Relationship Id="rId4" Type="http://schemas.microsoft.com/office/2007/relationships/hdphoto" Target="../media/hdphoto1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52536" y="2708920"/>
            <a:ext cx="9577064" cy="1254001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</a:t>
            </a: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ЗЕЙСКОМУ РАЙОНУ – 95 ЛЕТ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ОБЪЕКТЫ КУЛЬТУРНОГО НАСЛЕДИЯ </a:t>
            </a:r>
            <a:b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(ПАМЯТНИКИ ИСТОРИИ И КУЛЬТУРЫ) </a:t>
            </a:r>
            <a:b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ЗЕЙСКОГО РАЙОНА </a:t>
            </a:r>
            <a:b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ru-RU" sz="2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63888" y="5157192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</a:t>
            </a:r>
            <a:endParaRPr lang="ru-RU" sz="2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19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1932" y="2506826"/>
            <a:ext cx="5471434" cy="2200367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ПАМЯТНИКИ ПОМОГАЮТ СОХРАНИТЬ ПАМЯТЬ О ПРОИЗОШЕДШИХ СОБЫТИЯХ. ОНИ НАПОМИНАЮТ ЖИВУЩИМ ПОКОЛЕНИЯМ О СОБЫТИЯХ ПРОШЛОГО, КОТОРЫЕ ОКАЗАЛИ ВЛИЯНИЕ НА СУДЬБУ НАРОДА ИЛИ ЧЕЛОВЕЧЕСТВА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327" y="260648"/>
            <a:ext cx="1560957" cy="20812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5005935"/>
            <a:ext cx="1989467" cy="13065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352" y="426970"/>
            <a:ext cx="2557782" cy="15709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6671" y="4929182"/>
            <a:ext cx="1844463" cy="13833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143" y="5005935"/>
            <a:ext cx="1933251" cy="131919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52170"/>
            <a:ext cx="2465554" cy="18491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457042"/>
            <a:ext cx="1688404" cy="22501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551" y="239905"/>
            <a:ext cx="1458814" cy="194508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023" y="2708920"/>
            <a:ext cx="1586111" cy="139454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1" t="17315" r="15751" b="16672"/>
          <a:stretch/>
        </p:blipFill>
        <p:spPr>
          <a:xfrm>
            <a:off x="200509" y="5011036"/>
            <a:ext cx="1811423" cy="1314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27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154" y="2649882"/>
            <a:ext cx="6408712" cy="1216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1718767" y="2641921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ТЕРРИТОРИИ ЗЕЙСКОГО РАЙОНА НАХОДИТСЯ 41  ОБЪЕКТ КУЛЬТУРНОГО НАСЛЕДИЯ </a:t>
            </a:r>
          </a:p>
          <a:p>
            <a:pPr algn="ctr"/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ВСЕХ ВИДОВ И КАТЕГОРИЙ</a:t>
            </a:r>
            <a:endParaRPr lang="ru-RU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24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161304283"/>
              </p:ext>
            </p:extLst>
          </p:nvPr>
        </p:nvGraphicFramePr>
        <p:xfrm>
          <a:off x="971600" y="764704"/>
          <a:ext cx="748883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2377818003"/>
              </p:ext>
            </p:extLst>
          </p:nvPr>
        </p:nvGraphicFramePr>
        <p:xfrm>
          <a:off x="928662" y="4857760"/>
          <a:ext cx="7456342" cy="1285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234647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79712" y="31195"/>
            <a:ext cx="5471434" cy="144016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16 памятников Зейского района посвящены событиям </a:t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Великой Отечественной войны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75580"/>
            <a:ext cx="1515600" cy="2368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53888" y="1412776"/>
            <a:ext cx="183007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/>
                <a:ea typeface="Times New Roman"/>
              </a:rPr>
              <a:t>ОБЕЛИСК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ЗЕМЛЯКАМ</a:t>
            </a:r>
            <a:r>
              <a:rPr lang="ru-RU" sz="1000" dirty="0">
                <a:latin typeface="Times New Roman"/>
                <a:ea typeface="Times New Roman"/>
              </a:rPr>
              <a:t>,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ПОГИБШИМ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В </a:t>
            </a:r>
            <a:r>
              <a:rPr lang="ru-RU" sz="1000" dirty="0">
                <a:latin typeface="Times New Roman"/>
                <a:ea typeface="Times New Roman"/>
              </a:rPr>
              <a:t>ГОДЫ </a:t>
            </a:r>
            <a:r>
              <a:rPr lang="ru-RU" sz="1000" dirty="0" smtClean="0">
                <a:latin typeface="Times New Roman"/>
                <a:ea typeface="Times New Roman"/>
              </a:rPr>
              <a:t>ВЕЛИКОЙ </a:t>
            </a:r>
            <a:r>
              <a:rPr lang="ru-RU" sz="1000" dirty="0">
                <a:latin typeface="Times New Roman"/>
                <a:ea typeface="Times New Roman"/>
              </a:rPr>
              <a:t>ОТЕЧЕСТВЕННОЙ ВОЙНЫ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1941-1945 </a:t>
            </a:r>
            <a:r>
              <a:rPr lang="ru-RU" sz="1000" dirty="0">
                <a:latin typeface="Times New Roman"/>
                <a:ea typeface="Times New Roman"/>
              </a:rPr>
              <a:t>Г.Г</a:t>
            </a:r>
            <a:r>
              <a:rPr lang="ru-RU" sz="1000" dirty="0" smtClean="0">
                <a:latin typeface="Times New Roman"/>
                <a:ea typeface="Times New Roman"/>
              </a:rPr>
              <a:t>.</a:t>
            </a:r>
            <a:r>
              <a:rPr lang="ru-RU" sz="1000" dirty="0">
                <a:latin typeface="Times New Roman"/>
                <a:ea typeface="Times New Roman"/>
              </a:rPr>
              <a:t>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ПОС.КИРОВСКИЙ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1967 </a:t>
            </a:r>
            <a:r>
              <a:rPr lang="ru-RU" sz="1000" dirty="0">
                <a:latin typeface="Times New Roman"/>
                <a:ea typeface="Times New Roman"/>
              </a:rPr>
              <a:t>Г</a:t>
            </a:r>
            <a:r>
              <a:rPr lang="ru-RU" sz="1000" dirty="0" smtClean="0">
                <a:latin typeface="Times New Roman"/>
                <a:ea typeface="Times New Roman"/>
              </a:rPr>
              <a:t>. 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10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4087494"/>
            <a:ext cx="2520280" cy="2130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131840" y="4375263"/>
            <a:ext cx="155086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/>
                <a:ea typeface="Times New Roman"/>
              </a:rPr>
              <a:t>ОБЕЛИСК </a:t>
            </a:r>
            <a:r>
              <a:rPr lang="ru-RU" sz="1000" dirty="0" smtClean="0">
                <a:latin typeface="Times New Roman"/>
                <a:ea typeface="Times New Roman"/>
              </a:rPr>
              <a:t>В ПАМЯТЬ ЗЕМЛЯКОВ, ПАВШИХ НА ФРОНТАХ ВЕЛИКОЙ </a:t>
            </a:r>
            <a:r>
              <a:rPr lang="ru-RU" sz="1000" dirty="0">
                <a:latin typeface="Times New Roman"/>
                <a:ea typeface="Times New Roman"/>
              </a:rPr>
              <a:t>ОТЕЧЕСТВЕННОЙ </a:t>
            </a:r>
            <a:r>
              <a:rPr lang="ru-RU" sz="1000" dirty="0" smtClean="0">
                <a:latin typeface="Times New Roman"/>
                <a:ea typeface="Times New Roman"/>
              </a:rPr>
              <a:t>ВОЙНЫ 1941-1945 Г.Г.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С.БОМНАК, 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УЛ. УЛУКИТКАНА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1967 Г.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 регионального значения </a:t>
            </a:r>
            <a:endParaRPr lang="ru-RU" sz="10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99992" y="1300506"/>
            <a:ext cx="2448272" cy="2243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236296" y="1300506"/>
            <a:ext cx="17281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ПАМЯТНЫЙ ЗНАК </a:t>
            </a:r>
            <a:endParaRPr lang="ru-RU" sz="10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 </a:t>
            </a:r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ЧЕСТЬ ЛЕСОЗАГОТОВИТЕЛЕЙ ЗЕЙСКОГО ЛЕСПРОМХОЗА, УЧАСТНИКОВ ВЕЛИКОЙ ОТЕЧЕСТВЕННОЙ 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ВОЙНЫ.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С.ОВСЯНКА,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СЕЛА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1975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</a:t>
            </a:r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регионального значения</a:t>
            </a:r>
            <a:endPara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67361" y="3930731"/>
            <a:ext cx="2379356" cy="2520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346717" y="4201356"/>
            <a:ext cx="150735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ГЕРОЮ СОВЕТСКОГО СОЮЗА Г.П. КЛЕПИКОВУ </a:t>
            </a:r>
            <a:endPara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С.ОВСЯНКА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ул. ТАТАРЧАКОВА., СКВЕР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1967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регионального значения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79049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79712" y="31195"/>
            <a:ext cx="5471434" cy="144016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16 памятников Зейского района посвящены участникам </a:t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Великой Отечественной войны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39128" y="1412776"/>
            <a:ext cx="143672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/>
                <a:ea typeface="Times New Roman"/>
              </a:rPr>
              <a:t>ОБЕЛИСК ЗЕМЛЯКАМ, ПОГИБШИМ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НА </a:t>
            </a:r>
            <a:r>
              <a:rPr lang="ru-RU" sz="1000" dirty="0">
                <a:latin typeface="Times New Roman"/>
                <a:ea typeface="Times New Roman"/>
              </a:rPr>
              <a:t>ФРОНТАХ ВЕЛИКОЙ ОТЕЧЕСТВЕННОЙ ВОЙНЫ </a:t>
            </a:r>
            <a:r>
              <a:rPr lang="ru-RU" sz="1000" dirty="0" smtClean="0">
                <a:latin typeface="Times New Roman"/>
                <a:ea typeface="Times New Roman"/>
              </a:rPr>
              <a:t>С.ОКТЯБРЬСКИЙ</a:t>
            </a:r>
            <a:r>
              <a:rPr lang="ru-RU" sz="1000" dirty="0">
                <a:latin typeface="Times New Roman"/>
                <a:ea typeface="Times New Roman"/>
              </a:rPr>
              <a:t>, НА </a:t>
            </a:r>
            <a:r>
              <a:rPr lang="ru-RU" sz="1000" dirty="0" smtClean="0">
                <a:latin typeface="Times New Roman"/>
                <a:ea typeface="Times New Roman"/>
              </a:rPr>
              <a:t>ХОЛМЕ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1967 </a:t>
            </a:r>
            <a:r>
              <a:rPr lang="ru-RU" sz="1000" dirty="0">
                <a:latin typeface="Times New Roman"/>
                <a:ea typeface="Times New Roman"/>
              </a:rPr>
              <a:t>Г</a:t>
            </a:r>
            <a:r>
              <a:rPr lang="ru-RU" sz="1000" dirty="0" smtClean="0">
                <a:latin typeface="Times New Roman"/>
                <a:ea typeface="Times New Roman"/>
              </a:rPr>
              <a:t>.</a:t>
            </a:r>
            <a:r>
              <a:rPr lang="ru-RU" sz="1000" dirty="0">
                <a:latin typeface="Times New Roman"/>
                <a:ea typeface="Times New Roman"/>
              </a:rPr>
              <a:t>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1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771800" y="4346076"/>
            <a:ext cx="155086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/>
                <a:ea typeface="Times New Roman"/>
              </a:rPr>
              <a:t>ОБЕЛИСК В ПАМЯТЬ ОДНОСЕЛЬЧАН, ПОГИБШИХ </a:t>
            </a:r>
            <a:r>
              <a:rPr lang="ru-RU" sz="1000" dirty="0">
                <a:latin typeface="Times New Roman"/>
                <a:ea typeface="Times New Roman"/>
              </a:rPr>
              <a:t>В ГОДЫ ВЕЛИКОЙ ОТЕЧЕСТВЕННОЙ </a:t>
            </a:r>
            <a:r>
              <a:rPr lang="ru-RU" sz="1000" dirty="0" smtClean="0">
                <a:latin typeface="Times New Roman"/>
                <a:ea typeface="Times New Roman"/>
              </a:rPr>
              <a:t>ВОЙНЫ</a:t>
            </a:r>
          </a:p>
          <a:p>
            <a:r>
              <a:rPr lang="ru-RU" sz="1000" dirty="0">
                <a:latin typeface="Times New Roman"/>
                <a:ea typeface="Times New Roman"/>
              </a:rPr>
              <a:t>С.УМЛЕКАН, </a:t>
            </a:r>
            <a:r>
              <a:rPr lang="ru-RU" sz="1000" dirty="0" smtClean="0">
                <a:latin typeface="Times New Roman"/>
                <a:ea typeface="Times New Roman"/>
              </a:rPr>
              <a:t>СКВЕР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1975 Г.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1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236296" y="1300506"/>
            <a:ext cx="172819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ОДНОСЕЛЬЧАНАМ, ПОГИБШИМ</a:t>
            </a:r>
          </a:p>
          <a:p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В ГОДЫ </a:t>
            </a:r>
            <a:r>
              <a:rPr lang="ru-RU" sz="1000" dirty="0">
                <a:latin typeface="Times New Roman"/>
                <a:ea typeface="Times New Roman"/>
              </a:rPr>
              <a:t>ВЕЛИКОЙ ОТЕЧЕСТВЕННОЙ ВОЙНЫ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</a:t>
            </a:r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НИКОЛАЕВКА, ПРИ ВЪЕЗДЕ В СЕЛО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1992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Памятник, находящийся на муниципальном учете</a:t>
            </a:r>
            <a:endParaRPr lang="ru-RU" sz="1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346717" y="4201356"/>
            <a:ext cx="150735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ОДНОСЕЛЬЧАНАМ, ПОГИБШИМ В ГОДЫ </a:t>
            </a:r>
            <a:r>
              <a:rPr lang="ru-RU" sz="1000" dirty="0">
                <a:latin typeface="Times New Roman"/>
                <a:ea typeface="Times New Roman"/>
              </a:rPr>
              <a:t>ВЕЛИКОЙ ОТЕЧЕСТВЕННОЙ </a:t>
            </a:r>
            <a:r>
              <a:rPr lang="ru-RU" sz="1000" dirty="0" smtClean="0">
                <a:latin typeface="Times New Roman"/>
                <a:ea typeface="Times New Roman"/>
              </a:rPr>
              <a:t>ВОЙНЫ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1944-1945 Г.Г.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ЧАЛБАЧИ, ЦЕНТРАЛЬНАЯ ПЛОЩАДЬ 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1985 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Памятник, находящийся на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униципальном учете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endParaRPr lang="ru-RU" sz="1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9557" y="1082741"/>
            <a:ext cx="1668226" cy="2422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57" y="3654204"/>
            <a:ext cx="2215591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34188" y="1358089"/>
            <a:ext cx="2537884" cy="190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с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7" y="4201355"/>
            <a:ext cx="2903674" cy="2179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86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79712" y="31195"/>
            <a:ext cx="5471434" cy="144016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16 памятников Зейского района посвящены участникам </a:t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Великой Отечественной войны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3436" y="1430506"/>
            <a:ext cx="14367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/>
                <a:ea typeface="Times New Roman"/>
              </a:rPr>
              <a:t>ПАМЯТНИК ВОИНАМ-ЗЕМЛЯКАМ, ПАВШИМ В БОЯХ ЗА РОДИНУ В </a:t>
            </a:r>
            <a:r>
              <a:rPr lang="ru-RU" sz="1000" dirty="0" smtClean="0">
                <a:latin typeface="Times New Roman"/>
                <a:ea typeface="Times New Roman"/>
              </a:rPr>
              <a:t>ВЕЛИКУЮ ОТЕЧЕСТВЕННУЮ ВОЙНУ</a:t>
            </a:r>
          </a:p>
          <a:p>
            <a:r>
              <a:rPr lang="ru-RU" sz="1000" dirty="0">
                <a:latin typeface="Times New Roman"/>
                <a:ea typeface="Times New Roman"/>
              </a:rPr>
              <a:t>П</a:t>
            </a:r>
            <a:r>
              <a:rPr lang="ru-RU" sz="1000" dirty="0" smtClean="0">
                <a:latin typeface="Times New Roman"/>
                <a:ea typeface="Times New Roman"/>
              </a:rPr>
              <a:t>. ЮБИЛЕЙНЫЙ, ЦЕНТР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1988 </a:t>
            </a:r>
            <a:r>
              <a:rPr lang="ru-RU" sz="1000" dirty="0">
                <a:latin typeface="Times New Roman"/>
                <a:ea typeface="Times New Roman"/>
              </a:rPr>
              <a:t>Г</a:t>
            </a:r>
            <a:r>
              <a:rPr lang="ru-RU" sz="1000" dirty="0" smtClean="0">
                <a:latin typeface="Times New Roman"/>
                <a:ea typeface="Times New Roman"/>
              </a:rPr>
              <a:t>.</a:t>
            </a:r>
            <a:r>
              <a:rPr lang="ru-RU" sz="1000" dirty="0">
                <a:latin typeface="Times New Roman"/>
                <a:ea typeface="Times New Roman"/>
              </a:rPr>
              <a:t>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Памятник, находящийся на</a:t>
            </a:r>
            <a:endParaRPr lang="ru-RU" sz="1000" dirty="0">
              <a:latin typeface="Times New Roman"/>
              <a:ea typeface="Times New Roman"/>
            </a:endParaRPr>
          </a:p>
          <a:p>
            <a:r>
              <a:rPr lang="ru-RU" sz="1000" dirty="0">
                <a:latin typeface="Times New Roman"/>
                <a:ea typeface="Times New Roman"/>
              </a:rPr>
              <a:t>м</a:t>
            </a:r>
            <a:r>
              <a:rPr lang="ru-RU" sz="1000" dirty="0" smtClean="0">
                <a:latin typeface="Times New Roman"/>
                <a:ea typeface="Times New Roman"/>
              </a:rPr>
              <a:t>униципальном учете</a:t>
            </a:r>
            <a:endParaRPr lang="ru-RU" sz="1000" dirty="0"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67744" y="4201621"/>
            <a:ext cx="13681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000" dirty="0">
                <a:latin typeface="Times New Roman"/>
                <a:ea typeface="Times New Roman"/>
              </a:rPr>
              <a:t>ОБЕЛИСК ЗЕМЛЯКАМ, ПАВШИМ В ГОДЫ </a:t>
            </a:r>
            <a:r>
              <a:rPr lang="ru-RU" sz="1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ВЕЛИКОЙ ОТЕЧЕСТВЕННОЙ ВОЙНЫ </a:t>
            </a:r>
            <a:r>
              <a:rPr lang="ru-RU" sz="1000" dirty="0" smtClean="0">
                <a:latin typeface="Times New Roman"/>
                <a:ea typeface="Times New Roman"/>
              </a:rPr>
              <a:t>1941-1945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С. СОСНОВЫЙ БОР, ТЕРРИТОРИЯ ДОМА КУЛЬТУРЫ</a:t>
            </a:r>
            <a:endParaRPr lang="ru-RU" sz="1000" dirty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2020 Г.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Памятник, требующий постановки на муниципальный учет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251935" y="1815226"/>
            <a:ext cx="151216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ЗЕМЛЯКАМ, ПАВШИМ В 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БОРЬБЕ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 </a:t>
            </a:r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ФАШИЗМОМ </a:t>
            </a:r>
            <a:endParaRPr lang="ru-RU" sz="10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1941-1945</a:t>
            </a:r>
          </a:p>
          <a:p>
            <a:r>
              <a:rPr lang="ru-RU" sz="1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С. ИВАНОВКА, ЦЕНТР СЕЛА</a:t>
            </a:r>
          </a:p>
          <a:p>
            <a:r>
              <a:rPr lang="ru-RU" sz="1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ОСНОВАН в 2002 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Памятник, находящийся на муниципальном учете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346717" y="4201356"/>
            <a:ext cx="150735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/>
                <a:ea typeface="Times New Roman"/>
              </a:rPr>
              <a:t>ПАМЯТНИК УЧАСТНИКАМ </a:t>
            </a:r>
            <a:r>
              <a:rPr lang="ru-RU" sz="1000" dirty="0" smtClean="0">
                <a:latin typeface="Times New Roman"/>
                <a:ea typeface="Times New Roman"/>
              </a:rPr>
              <a:t>ВЕЛИКОЙ ОТЕЧЕСТВЕННОЙ ВОЙНЫ </a:t>
            </a:r>
            <a:r>
              <a:rPr lang="ru-RU" sz="1000" dirty="0">
                <a:latin typeface="Times New Roman"/>
                <a:ea typeface="Times New Roman"/>
              </a:rPr>
              <a:t>И ТРУДОВОГО </a:t>
            </a:r>
            <a:r>
              <a:rPr lang="ru-RU" sz="1000" dirty="0" smtClean="0">
                <a:latin typeface="Times New Roman"/>
                <a:ea typeface="Times New Roman"/>
              </a:rPr>
              <a:t>ФРОНТА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ОВСЯНКА, ЦЕНТРАЛЬНАЯ ПЛОЩАДЬ 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1990 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Памятник, находящийся на муниципальном учете 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endParaRPr lang="ru-RU" sz="1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105" y="1392565"/>
            <a:ext cx="1713532" cy="228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09484" y="1392565"/>
            <a:ext cx="1978740" cy="228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4201356"/>
            <a:ext cx="1595102" cy="2177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29641" y="4121444"/>
            <a:ext cx="1594950" cy="2074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121444"/>
            <a:ext cx="1818942" cy="2043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024" y="4201357"/>
            <a:ext cx="1664184" cy="199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44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79712" y="31195"/>
            <a:ext cx="5471434" cy="144016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16 памятников Зейского района посвящены участникам </a:t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Великой Отечественной войны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3436" y="1430506"/>
            <a:ext cx="143672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/>
                <a:ea typeface="Times New Roman"/>
              </a:rPr>
              <a:t>ОБЕЛИСК ЗЕМЛЯКАМ, ПАВШИМ В ГОДЫ ВЕЛИКОЙ ОТЕЧЕСТВЕННОЙ ВОЙНЫ 1941-1945 Г.Г.</a:t>
            </a:r>
          </a:p>
          <a:p>
            <a:r>
              <a:rPr lang="ru-RU" sz="1000" dirty="0">
                <a:latin typeface="Times New Roman"/>
                <a:ea typeface="Times New Roman"/>
              </a:rPr>
              <a:t>С</a:t>
            </a:r>
            <a:r>
              <a:rPr lang="ru-RU" sz="1000" dirty="0" smtClean="0">
                <a:latin typeface="Times New Roman"/>
                <a:ea typeface="Times New Roman"/>
              </a:rPr>
              <a:t>. ГУЛИК, ВО ДВОРЕ ШКОЛЫ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2005 </a:t>
            </a:r>
            <a:r>
              <a:rPr lang="ru-RU" sz="1000" dirty="0">
                <a:latin typeface="Times New Roman"/>
                <a:ea typeface="Times New Roman"/>
              </a:rPr>
              <a:t>Г</a:t>
            </a:r>
            <a:r>
              <a:rPr lang="ru-RU" sz="1000" dirty="0" smtClean="0">
                <a:latin typeface="Times New Roman"/>
                <a:ea typeface="Times New Roman"/>
              </a:rPr>
              <a:t>.</a:t>
            </a:r>
            <a:r>
              <a:rPr lang="ru-RU" sz="1000" dirty="0">
                <a:latin typeface="Times New Roman"/>
                <a:ea typeface="Times New Roman"/>
              </a:rPr>
              <a:t>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Памятник, требующий постановки на</a:t>
            </a:r>
            <a:endParaRPr lang="ru-RU" sz="1000" dirty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муниципальный учёт</a:t>
            </a:r>
            <a:endParaRPr lang="ru-RU" sz="1000" dirty="0"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83768" y="4145521"/>
            <a:ext cx="15841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000" dirty="0" smtClean="0">
                <a:latin typeface="Times New Roman"/>
                <a:ea typeface="Times New Roman"/>
              </a:rPr>
              <a:t>МЕМОРИАЛЬНЫЙ КАМЕНЬ В ЧЕСТЬ ГЕРОЯ СОВЕТСКОГО СОЮЗА ПЕРМЯКОВА ВЛАДИМИРА ВАСИЛЬЕВИЧА</a:t>
            </a:r>
          </a:p>
          <a:p>
            <a:r>
              <a:rPr lang="ru-RU" sz="1000" dirty="0">
                <a:latin typeface="Times New Roman"/>
                <a:ea typeface="Times New Roman"/>
              </a:rPr>
              <a:t>П</a:t>
            </a:r>
            <a:r>
              <a:rPr lang="ru-RU" sz="1000" dirty="0" smtClean="0">
                <a:latin typeface="Times New Roman"/>
                <a:ea typeface="Times New Roman"/>
              </a:rPr>
              <a:t>. БЕРЕГОВОЙ, ПЛОЩАДЬ ИМ.В.И.ЛЕНИНА</a:t>
            </a:r>
            <a:endParaRPr lang="ru-RU" sz="1000" dirty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2020 Г.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Памятник, требующий постановки на муниципальный учет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251935" y="1430506"/>
            <a:ext cx="15121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ЗЕМЛЯКАМ, УЧАСТНИКАМ ВЕЛИКОЙ ОТЕЧЕСТВЕННОЙ ВОЙНЫ  1941-1945 Г.Г.</a:t>
            </a:r>
          </a:p>
          <a:p>
            <a:r>
              <a:rPr lang="ru-RU" sz="1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С. ЗАРЕЧНАЯ СЛОБОДА, НАПРОТИВ ДОМА КУЛЬТУРЫ</a:t>
            </a:r>
          </a:p>
          <a:p>
            <a:r>
              <a:rPr lang="ru-RU" sz="1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ОСНОВАН в 2018 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Памятник, требующий постановки на муниципальный учет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346717" y="4201356"/>
            <a:ext cx="150735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/>
                <a:ea typeface="Times New Roman"/>
              </a:rPr>
              <a:t>ОБЕЛИСК ЗЕМЛЯКАМ, </a:t>
            </a:r>
            <a:r>
              <a:rPr lang="ru-RU" sz="1000" dirty="0">
                <a:latin typeface="Times New Roman"/>
                <a:ea typeface="Times New Roman"/>
              </a:rPr>
              <a:t>УЧАСТНИКАМ </a:t>
            </a:r>
            <a:r>
              <a:rPr lang="ru-RU" sz="1000" dirty="0" smtClean="0">
                <a:latin typeface="Times New Roman"/>
                <a:ea typeface="Times New Roman"/>
              </a:rPr>
              <a:t>ВЕЛИКОЙ ОТЕЧЕСТВЕННОЙ ВОЙНЫ </a:t>
            </a:r>
            <a:r>
              <a:rPr lang="ru-RU" sz="1000" dirty="0">
                <a:latin typeface="Times New Roman"/>
                <a:ea typeface="Times New Roman"/>
              </a:rPr>
              <a:t>И ТРУДОВОГО </a:t>
            </a:r>
            <a:r>
              <a:rPr lang="ru-RU" sz="1000" dirty="0" smtClean="0">
                <a:latin typeface="Times New Roman"/>
                <a:ea typeface="Times New Roman"/>
              </a:rPr>
              <a:t>ФРОНТА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АЛЕКСАНДРОВКА, ЦЕНТР СЕЛА 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1982 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Памятник, требующий постановки на муниципальный учет 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endParaRPr lang="ru-RU" sz="1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2013" y="1532411"/>
            <a:ext cx="1713533" cy="199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35897" y="1532411"/>
            <a:ext cx="3384376" cy="2005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8217" y="4201356"/>
            <a:ext cx="1618325" cy="215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4048" y="4126343"/>
            <a:ext cx="1654815" cy="220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134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79712" y="31195"/>
            <a:ext cx="5471434" cy="144016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 памятника Зейского района посвящены участникам </a:t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Гражданской войны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452320" y="1848542"/>
            <a:ext cx="15121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ОБЕЛИСК КРАСНЫМ ПАРТИЗАНАМ ИЗ  ОТРЯДА КОШЕЛЕВА</a:t>
            </a:r>
          </a:p>
          <a:p>
            <a:r>
              <a:rPr lang="ru-RU" sz="1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У МОСТА ЧЕРЕЗ Р. УРКАН</a:t>
            </a:r>
          </a:p>
          <a:p>
            <a:r>
              <a:rPr lang="ru-RU" sz="1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ОСНОВАН в 1967 Г.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регионального значения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0941" y="1340769"/>
            <a:ext cx="2671831" cy="190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Рабочий стол\Презентация Памятники\ПАМЯТНИКИ\2018\Памятники фото 01.06.2018 актуальные\ПАмятники\Обелиск П.Морозову п. Октябрьский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933056"/>
            <a:ext cx="2070360" cy="276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Рабочий стол\Презентация Памятники\ПАМЯТНИКИ\2018\Памятники фото 01.06.2018 актуальные\ПАмятники\памятник партизанам п.Золотая Гора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10655"/>
            <a:ext cx="2236787" cy="3973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843808" y="1700808"/>
            <a:ext cx="15121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ПАРТИЗАНАМ ГРАЖДАНСКОЙ ВОЙНЫ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ЗОЛОТАЯ ГОРА, 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СЕЛА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1952 Г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регионального значения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588224" y="4499918"/>
            <a:ext cx="151216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ОБЕЛИСК 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П. МОРОЗОВУ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ОКТЯБРЬСКИЙ, У ШКОЛЫ 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1967 Г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регионального значения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85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55577" y="-89951"/>
            <a:ext cx="7675746" cy="144016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8 населенных пунктах Зейского района</a:t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на государственной охране находятся захоронения – братские могилы времен гражданской войны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9678" y="3230213"/>
            <a:ext cx="20242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latin typeface="Times New Roman"/>
                <a:ea typeface="Times New Roman"/>
              </a:rPr>
              <a:t>БРАТСКАЯ МОГИЛА КРАСНОГВАРДЕЙЦЕВ, С ПАРОХОДА «ТЕЛЕГРАФ» И КРАСНЫХ ПАРТИЗАН, ПОГИБШИХ В БОЮ С БЕЛОГВАРДЕЙЦАМИ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С. ЗАРЕЧНАЯ СЛОБОДА, ЦЕНТР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ОСНОВАНА в 1967 </a:t>
            </a:r>
            <a:r>
              <a:rPr lang="ru-RU" sz="800" dirty="0">
                <a:latin typeface="Times New Roman"/>
                <a:ea typeface="Times New Roman"/>
              </a:rPr>
              <a:t>Г</a:t>
            </a:r>
            <a:r>
              <a:rPr lang="ru-RU" sz="800" dirty="0" smtClean="0">
                <a:latin typeface="Times New Roman"/>
                <a:ea typeface="Times New Roman"/>
              </a:rPr>
              <a:t>.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endParaRPr lang="ru-RU" sz="800" dirty="0" smtClean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800" dirty="0"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97945" y="3359494"/>
            <a:ext cx="18930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800" dirty="0">
                <a:latin typeface="Times New Roman"/>
                <a:ea typeface="Times New Roman"/>
              </a:rPr>
              <a:t>БРАТСКАЯ МОГИЛА </a:t>
            </a:r>
            <a:r>
              <a:rPr lang="ru-RU" sz="800" dirty="0" smtClean="0">
                <a:latin typeface="Times New Roman"/>
                <a:ea typeface="Times New Roman"/>
              </a:rPr>
              <a:t>ПАРТИЗАН, ПОГИБШИХ ОТ РУК ЯПОНСКИХ ИНТЕРВЕНТОВ </a:t>
            </a:r>
          </a:p>
          <a:p>
            <a:pPr lvl="0"/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</a:t>
            </a:r>
            <a:r>
              <a:rPr lang="ru-RU" sz="800" dirty="0">
                <a:solidFill>
                  <a:srgbClr val="000000"/>
                </a:solidFill>
                <a:latin typeface="Times New Roman"/>
                <a:ea typeface="Times New Roman"/>
              </a:rPr>
              <a:t>. ИВАНОВКА, ЦЕНТР </a:t>
            </a:r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СЕЛА</a:t>
            </a:r>
          </a:p>
          <a:p>
            <a:pPr lvl="0"/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ОСНОВАНА в 1957 Г.</a:t>
            </a:r>
            <a:endParaRPr lang="ru-RU" sz="800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lvl="0"/>
            <a:r>
              <a:rPr lang="ru-RU" sz="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</a:t>
            </a:r>
            <a:r>
              <a:rPr lang="ru-RU" sz="800" dirty="0" smtClean="0">
                <a:latin typeface="Times New Roman"/>
                <a:ea typeface="Times New Roman"/>
              </a:rPr>
              <a:t>егионального значения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258635" y="3153164"/>
            <a:ext cx="2232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СЕМЕНУ БЫКОВСКОМУ АЛЕКСАНДРУ ТРЕЙБЕРТУ, ПОГИБШИМ В ПЕРИОД КОЛЛЕКТИВИЗАЦИИ</a:t>
            </a:r>
          </a:p>
          <a:p>
            <a:r>
              <a:rPr lang="ru-RU" sz="8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С. СИАН  У ЗДАНИЯ ЮЫВШЕГО ДК</a:t>
            </a:r>
          </a:p>
          <a:p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ОСНОВАН в 1968 Г.</a:t>
            </a:r>
          </a:p>
          <a:p>
            <a:r>
              <a:rPr lang="ru-RU" sz="8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регионального значения</a:t>
            </a:r>
            <a:endParaRPr lang="ru-RU" sz="8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75" y="1142040"/>
            <a:ext cx="1507510" cy="2011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304" y="1092114"/>
            <a:ext cx="1656183" cy="2208245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115667" y="3350285"/>
            <a:ext cx="17575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>
                <a:latin typeface="Times New Roman"/>
                <a:ea typeface="Times New Roman"/>
              </a:rPr>
              <a:t>БРАТСКАЯ МОГИЛА КРАСНОГВАРДЕЙЦЕВ, С ПАРОХОДА «ТЕЛЕГРАФ» </a:t>
            </a:r>
            <a:endParaRPr lang="ru-RU" sz="800" dirty="0" smtClean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С. НИКОЛАЕВКА, ПРИ ВЪЕЗДЕ В СЕЛО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ОСНОВАНА в1957 </a:t>
            </a:r>
            <a:r>
              <a:rPr lang="ru-RU" sz="800" dirty="0">
                <a:latin typeface="Times New Roman"/>
                <a:ea typeface="Times New Roman"/>
              </a:rPr>
              <a:t>Г</a:t>
            </a:r>
            <a:r>
              <a:rPr lang="ru-RU" sz="800" dirty="0" smtClean="0">
                <a:latin typeface="Times New Roman"/>
                <a:ea typeface="Times New Roman"/>
              </a:rPr>
              <a:t>.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endParaRPr lang="ru-RU" sz="800" dirty="0" smtClean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800" dirty="0">
              <a:latin typeface="Times New Roman"/>
              <a:ea typeface="Times New Roman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05546" y="1142040"/>
            <a:ext cx="1566129" cy="208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907" y="4304392"/>
            <a:ext cx="1952393" cy="146300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634" y="1142040"/>
            <a:ext cx="1913765" cy="20111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84" y="4304392"/>
            <a:ext cx="2024274" cy="1518205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209814" y="5791214"/>
            <a:ext cx="19395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latin typeface="Times New Roman"/>
                <a:ea typeface="Times New Roman"/>
              </a:rPr>
              <a:t>БРАТСКАЯ МОГИЛА ПАРТИЗАН, ПАВШИХ ЗА ВЛАСТЬ СОВЕТОВ В 1919 Г.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П. БЕРЕГОВОЙ, ПЛОЩАДЬ ИМ. ЛЕНИНА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ОСНОВАНА в 1967 </a:t>
            </a:r>
            <a:r>
              <a:rPr lang="ru-RU" sz="800" dirty="0">
                <a:latin typeface="Times New Roman"/>
                <a:ea typeface="Times New Roman"/>
              </a:rPr>
              <a:t>Г</a:t>
            </a:r>
            <a:r>
              <a:rPr lang="ru-RU" sz="800" dirty="0" smtClean="0">
                <a:latin typeface="Times New Roman"/>
                <a:ea typeface="Times New Roman"/>
              </a:rPr>
              <a:t>.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endParaRPr lang="ru-RU" sz="800" dirty="0" smtClean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800" dirty="0">
              <a:latin typeface="Times New Roman"/>
              <a:ea typeface="Times New Roman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149386" y="5791214"/>
            <a:ext cx="22065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>
                <a:latin typeface="Times New Roman"/>
                <a:ea typeface="Times New Roman"/>
              </a:rPr>
              <a:t>БРАТСКАЯ МОГИЛА ПАРТИЗАН, ПАВШИХ ЗА ВЛАСТЬ СОВЕТОВ В </a:t>
            </a:r>
            <a:r>
              <a:rPr lang="ru-RU" sz="800" dirty="0" smtClean="0">
                <a:latin typeface="Times New Roman"/>
                <a:ea typeface="Times New Roman"/>
              </a:rPr>
              <a:t>ПРИАМУРЬЕ</a:t>
            </a:r>
            <a:endParaRPr lang="ru-RU" sz="800" dirty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С. ЗОЛОТАЯ ГОРА, ТЕРРИТОРИЯ ПРИИСКА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ОСНОВАНА в 1952 Г.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endParaRPr lang="ru-RU" sz="800" dirty="0" smtClean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800" dirty="0">
              <a:latin typeface="Times New Roman"/>
              <a:ea typeface="Times New Roman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310431"/>
            <a:ext cx="2016222" cy="1512167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4412848" y="5925407"/>
            <a:ext cx="22322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latin typeface="Times New Roman"/>
                <a:ea typeface="Times New Roman"/>
              </a:rPr>
              <a:t>МОГИЛА 2-Х ПАРТИЗАН,ПОГИБШИХ В ГОДЫ ГРАЖДАНСКОЙ ВОЙНЫ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С. УМЛЕКАН, КЛАДБИЩЕ</a:t>
            </a:r>
          </a:p>
          <a:p>
            <a:r>
              <a:rPr lang="ru-RU" sz="800" dirty="0" smtClean="0">
                <a:latin typeface="Times New Roman"/>
                <a:ea typeface="Times New Roman"/>
              </a:rPr>
              <a:t>ОСНОВАНА в 1922 </a:t>
            </a:r>
            <a:r>
              <a:rPr lang="ru-RU" sz="800" dirty="0">
                <a:latin typeface="Times New Roman"/>
                <a:ea typeface="Times New Roman"/>
              </a:rPr>
              <a:t>Г</a:t>
            </a:r>
            <a:r>
              <a:rPr lang="ru-RU" sz="800" dirty="0" smtClean="0">
                <a:latin typeface="Times New Roman"/>
                <a:ea typeface="Times New Roman"/>
              </a:rPr>
              <a:t>.</a:t>
            </a:r>
            <a:r>
              <a:rPr lang="ru-RU" sz="800" dirty="0">
                <a:latin typeface="Times New Roman"/>
                <a:ea typeface="Times New Roman"/>
              </a:rPr>
              <a:t> </a:t>
            </a:r>
            <a:endParaRPr lang="ru-RU" sz="800" dirty="0" smtClean="0">
              <a:latin typeface="Times New Roman"/>
              <a:ea typeface="Times New Roman"/>
            </a:endParaRPr>
          </a:p>
          <a:p>
            <a:r>
              <a:rPr lang="ru-RU" sz="800" dirty="0" smtClean="0">
                <a:latin typeface="Times New Roman"/>
                <a:ea typeface="Times New Roman"/>
              </a:rPr>
              <a:t>Памятник регионального значения</a:t>
            </a:r>
            <a:endParaRPr lang="ru-RU" sz="800" dirty="0">
              <a:latin typeface="Times New Roman"/>
              <a:ea typeface="Times New Roman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539" y="4190491"/>
            <a:ext cx="1915907" cy="1436930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6933539" y="5852768"/>
            <a:ext cx="22104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МОГИЛА УЧАСТНИКА ГРАЖДАНСКОЙ ВОЙНЫ НА ДАЛЬНЕМ ВОСТОКЕ ТАТАРЧАКОВА МАТВЕЯ  МАКАРОВИЧА</a:t>
            </a:r>
          </a:p>
          <a:p>
            <a:pPr lvl="0"/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</a:t>
            </a:r>
            <a:r>
              <a:rPr lang="ru-RU" sz="800" dirty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ОВСЯНКА, </a:t>
            </a:r>
            <a:r>
              <a:rPr lang="ru-RU" sz="800" dirty="0">
                <a:solidFill>
                  <a:srgbClr val="000000"/>
                </a:solidFill>
                <a:latin typeface="Times New Roman"/>
                <a:ea typeface="Times New Roman"/>
              </a:rPr>
              <a:t>ЦЕНТР </a:t>
            </a:r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СЕЛА</a:t>
            </a:r>
          </a:p>
          <a:p>
            <a:pPr lvl="0"/>
            <a:r>
              <a:rPr lang="ru-RU" sz="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ОСНОВАНА в 1968 Г.</a:t>
            </a:r>
            <a:endParaRPr lang="ru-RU" sz="800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lvl="0"/>
            <a:r>
              <a:rPr lang="ru-RU" sz="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</a:t>
            </a:r>
            <a:r>
              <a:rPr lang="ru-RU" sz="800" dirty="0" smtClean="0">
                <a:latin typeface="Times New Roman"/>
                <a:ea typeface="Times New Roman"/>
              </a:rPr>
              <a:t>регионального значения </a:t>
            </a:r>
          </a:p>
        </p:txBody>
      </p:sp>
    </p:spTree>
    <p:extLst>
      <p:ext uri="{BB962C8B-B14F-4D97-AF65-F5344CB8AC3E}">
        <p14:creationId xmlns:p14="http://schemas.microsoft.com/office/powerpoint/2010/main" val="337270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55577" y="-89951"/>
            <a:ext cx="7675746" cy="144016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территории района</a:t>
            </a:r>
            <a:r>
              <a:rPr lang="ru-RU" sz="1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находится памятник, посвященный юбилейной дате с. Бомнак, и три памятника, посвященные известным людям района в </a:t>
            </a:r>
            <a:b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с. Бомнак и с. Овсянка</a:t>
            </a:r>
            <a:endParaRPr lang="ru-RU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0769" y="4284386"/>
            <a:ext cx="21602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СТЕЛА К 100-ЛЕТИЮ ОСНОВАНИЯ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С.БОМНАК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С. БОМНАК, ЦЕНТР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ОСНОВАНА в 1989 </a:t>
            </a:r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</a:t>
            </a:r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r>
              <a:rPr lang="ru-RU" sz="1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endParaRPr lang="ru-RU" sz="10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Памятник, находящийся на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униципальном учете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140" y="1340769"/>
            <a:ext cx="2555649" cy="1919736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3144460" y="3260505"/>
            <a:ext cx="27580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/>
                <a:ea typeface="Times New Roman"/>
              </a:rPr>
              <a:t>МОГИЛА 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ТРИФОНОВА СЕМЕНА ГРИГОРЬЕВИЧА 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(1871-1963ГГ.) ИЗВЕСТНОГО СЛЕДОПЫТА УЛУКИТКАНА,УЧАСТНИКА ГЕОДЕЗИЧЕСКИХ ЭКСПЕДИЦИЙ</a:t>
            </a:r>
          </a:p>
          <a:p>
            <a:r>
              <a:rPr lang="ru-RU" sz="1000" dirty="0">
                <a:latin typeface="Times New Roman"/>
                <a:ea typeface="Times New Roman"/>
              </a:rPr>
              <a:t>С</a:t>
            </a:r>
            <a:r>
              <a:rPr lang="ru-RU" sz="1000" dirty="0" smtClean="0">
                <a:latin typeface="Times New Roman"/>
                <a:ea typeface="Times New Roman"/>
              </a:rPr>
              <a:t>. БОМНАК, БЕРЕГ РЕКИ ЗЕЯ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ОСНОВАНА в 1963 </a:t>
            </a:r>
            <a:r>
              <a:rPr lang="ru-RU" sz="1000" dirty="0">
                <a:latin typeface="Times New Roman"/>
                <a:ea typeface="Times New Roman"/>
              </a:rPr>
              <a:t>Г</a:t>
            </a:r>
            <a:r>
              <a:rPr lang="ru-RU" sz="1000" dirty="0" smtClean="0">
                <a:latin typeface="Times New Roman"/>
                <a:ea typeface="Times New Roman"/>
              </a:rPr>
              <a:t>.</a:t>
            </a:r>
            <a:r>
              <a:rPr lang="ru-RU" sz="1000" dirty="0">
                <a:latin typeface="Times New Roman"/>
                <a:ea typeface="Times New Roman"/>
              </a:rPr>
              <a:t> </a:t>
            </a:r>
            <a:endParaRPr lang="ru-RU" sz="1000" dirty="0" smtClean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</a:t>
            </a:r>
            <a:r>
              <a:rPr lang="ru-RU" sz="1000" dirty="0">
                <a:latin typeface="Times New Roman"/>
                <a:ea typeface="Times New Roman"/>
              </a:rPr>
              <a:t> </a:t>
            </a:r>
            <a:r>
              <a:rPr lang="ru-RU" sz="1000" dirty="0" smtClean="0">
                <a:latin typeface="Times New Roman"/>
                <a:ea typeface="Times New Roman"/>
              </a:rPr>
              <a:t>регионального значения</a:t>
            </a:r>
            <a:endParaRPr lang="ru-RU" sz="1000" dirty="0">
              <a:latin typeface="Times New Roman"/>
              <a:ea typeface="Times New Roman"/>
            </a:endParaRPr>
          </a:p>
        </p:txBody>
      </p:sp>
      <p:pic>
        <p:nvPicPr>
          <p:cNvPr id="2050" name="Picture 2" descr="E:\Рабочий стол\Презентация Памятники\ПАМЯТНИКИ\2018\Памятники фото 01.06.2018 актуальные\ПАмятники\Обелиск Т.Тараниной с.Овсянка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96"/>
          <a:stretch/>
        </p:blipFill>
        <p:spPr bwMode="auto">
          <a:xfrm>
            <a:off x="6550023" y="1124505"/>
            <a:ext cx="2039963" cy="249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7" t="21213" r="21816" b="24580"/>
          <a:stretch/>
        </p:blipFill>
        <p:spPr>
          <a:xfrm>
            <a:off x="3027806" y="4779044"/>
            <a:ext cx="2664296" cy="181723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372200" y="3622667"/>
            <a:ext cx="26642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ОБЕЛИСК В ПАМЯТЬ ТАНИ ТАРАНИНОЙ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ПЕРВОЙ ТРАКТОРИСТКИ КОЛХОЗА «КОМСОМОЛЕЦ»</a:t>
            </a: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 ОВСЯНКА,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1967 Г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Памятник регионального значения</a:t>
            </a:r>
            <a:endParaRPr lang="ru-RU" sz="1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43066" y="4961455"/>
            <a:ext cx="278198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Times New Roman"/>
                <a:ea typeface="Times New Roman"/>
              </a:rPr>
              <a:t>ПАМЯТНИК ПИСАТЕЛЮ ФЕДОСЕЕВУ Г.А. И ЕГО ПРОВОДНИКУ 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УЛИКИТКАНУ (ТРИФОНОВУ С.Г.) </a:t>
            </a:r>
            <a:endParaRPr lang="ru-RU" sz="1000" dirty="0">
              <a:latin typeface="Times New Roman"/>
              <a:ea typeface="Times New Roman"/>
            </a:endParaRPr>
          </a:p>
          <a:p>
            <a:r>
              <a:rPr lang="ru-RU" sz="1000" dirty="0">
                <a:latin typeface="Times New Roman"/>
                <a:ea typeface="Times New Roman"/>
              </a:rPr>
              <a:t>С</a:t>
            </a:r>
            <a:r>
              <a:rPr lang="ru-RU" sz="1000" dirty="0" smtClean="0">
                <a:latin typeface="Times New Roman"/>
                <a:ea typeface="Times New Roman"/>
              </a:rPr>
              <a:t>. </a:t>
            </a:r>
            <a:r>
              <a:rPr lang="ru-RU" sz="1000" dirty="0">
                <a:latin typeface="Times New Roman"/>
                <a:ea typeface="Times New Roman"/>
              </a:rPr>
              <a:t>БОМНАК, </a:t>
            </a:r>
            <a:r>
              <a:rPr lang="ru-RU" sz="1000" dirty="0" smtClean="0">
                <a:latin typeface="Times New Roman"/>
                <a:ea typeface="Times New Roman"/>
              </a:rPr>
              <a:t>ЦЕНТР</a:t>
            </a:r>
            <a:endParaRPr lang="ru-RU" sz="1000" dirty="0">
              <a:latin typeface="Times New Roman"/>
              <a:ea typeface="Times New Roman"/>
            </a:endParaRPr>
          </a:p>
          <a:p>
            <a:r>
              <a:rPr lang="ru-RU" sz="1000" dirty="0" smtClean="0">
                <a:latin typeface="Times New Roman"/>
                <a:ea typeface="Times New Roman"/>
              </a:rPr>
              <a:t>ОСНОВАН в 2014 Г</a:t>
            </a:r>
            <a:r>
              <a:rPr lang="ru-RU" sz="1000" dirty="0">
                <a:latin typeface="Times New Roman"/>
                <a:ea typeface="Times New Roman"/>
              </a:rPr>
              <a:t>. </a:t>
            </a:r>
          </a:p>
          <a:p>
            <a:r>
              <a:rPr lang="ru-RU" sz="1000" dirty="0" smtClean="0">
                <a:latin typeface="Times New Roman"/>
                <a:ea typeface="Times New Roman"/>
              </a:rPr>
              <a:t>Памятник, требующий </a:t>
            </a:r>
            <a:r>
              <a:rPr lang="ru-RU" sz="1000" dirty="0">
                <a:latin typeface="Times New Roman"/>
                <a:ea typeface="Times New Roman"/>
              </a:rPr>
              <a:t>п</a:t>
            </a:r>
            <a:r>
              <a:rPr lang="ru-RU" sz="1000" dirty="0" smtClean="0">
                <a:latin typeface="Times New Roman"/>
                <a:ea typeface="Times New Roman"/>
              </a:rPr>
              <a:t>остановки на муниципальный учет</a:t>
            </a:r>
            <a:endParaRPr lang="ru-RU" sz="1000" dirty="0">
              <a:latin typeface="Times New Roman"/>
              <a:ea typeface="Times New Roman"/>
            </a:endParaRPr>
          </a:p>
        </p:txBody>
      </p:sp>
      <p:pic>
        <p:nvPicPr>
          <p:cNvPr id="1027" name="Picture 3" descr="\\Oksana-pc\общая\ПАМЯТНИКИ\2017\ПАМЯТНИКИ январь 2017\Памятники стоящ на гох.ране категория Местная\01-Бомнак Стелла 100 лет Бомнаку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70" y="1124505"/>
            <a:ext cx="2059401" cy="308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67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899592" y="260648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ЕЖЕГОДНО ПРОВОДЯТСЯ КОСМЕТИЧЕСКИЕ РЕМОНТЫ ПАМЯТНИКОВ, </a:t>
            </a:r>
          </a:p>
          <a:p>
            <a:pPr algn="ctr"/>
            <a:r>
              <a:rPr lang="ru-RU" sz="1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ОСУЩЕСТВЛЯЕТСЯ УБОРКА ТЕРРИТОРИЙ, ПРИЛЕГАЮЩИХ К ПАМЯТНИКАМ</a:t>
            </a:r>
            <a:endParaRPr lang="ru-RU" sz="1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517" y="1196752"/>
            <a:ext cx="1809037" cy="20184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118" y="1196752"/>
            <a:ext cx="2405698" cy="20184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133" y="3655654"/>
            <a:ext cx="2888940" cy="27364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30539"/>
            <a:ext cx="2664296" cy="354701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39552" y="5394430"/>
            <a:ext cx="23762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 Николаевка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91516" y="3203670"/>
            <a:ext cx="21646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 Сосновый Бор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63119" y="3215170"/>
            <a:ext cx="24293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 Заречная Слобода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95961" y="6222864"/>
            <a:ext cx="2668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 Октябрьский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9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899592" y="260648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2020 ГОДУ ПРОВЕДЕН РЕМОНТ ОБЕЛИСКА КРАСНЫМ ПАРТИЗАНАМ ИЗ ОТРЯДА ФЕДОРА КОШЕЛЕВА У МОСТА ЧЕРЕЗ РЕКУ УРКАН </a:t>
            </a:r>
            <a:endParaRPr lang="ru-RU" sz="1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96036" y="3969905"/>
            <a:ext cx="4087350" cy="226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8064" y="1123402"/>
            <a:ext cx="3600400" cy="1976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8154" y="1123402"/>
            <a:ext cx="3516401" cy="1976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1" y="3992840"/>
            <a:ext cx="3716215" cy="1939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65734" y="3296791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Жители города </a:t>
            </a:r>
            <a:r>
              <a:rPr lang="ru-RU" dirty="0" err="1" smtClean="0"/>
              <a:t>Зеи</a:t>
            </a:r>
            <a:r>
              <a:rPr lang="ru-RU" dirty="0" smtClean="0"/>
              <a:t> Виктор </a:t>
            </a:r>
            <a:r>
              <a:rPr lang="ru-RU" dirty="0" err="1" smtClean="0"/>
              <a:t>Улюсов</a:t>
            </a:r>
            <a:r>
              <a:rPr lang="ru-RU" dirty="0" smtClean="0"/>
              <a:t>, Евгений </a:t>
            </a:r>
            <a:r>
              <a:rPr lang="ru-RU" dirty="0" err="1" smtClean="0"/>
              <a:t>Мощенок</a:t>
            </a:r>
            <a:r>
              <a:rPr lang="ru-RU" dirty="0" smtClean="0"/>
              <a:t>, Андрей </a:t>
            </a:r>
            <a:r>
              <a:rPr lang="ru-RU" dirty="0" err="1" smtClean="0"/>
              <a:t>Чекрыжов</a:t>
            </a:r>
            <a:r>
              <a:rPr lang="ru-RU" dirty="0" smtClean="0"/>
              <a:t> по собственной инициативе своими силами отремонтировали обелиск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226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899592" y="260648"/>
            <a:ext cx="75608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Проводятся мероприятия</a:t>
            </a:r>
          </a:p>
          <a:p>
            <a:pPr algn="ctr"/>
            <a:r>
              <a:rPr lang="ru-RU" sz="1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 целью популяризации объектов культурного наследия, духовного , нравственного и патриотического воспитания подрастающего поколения</a:t>
            </a:r>
          </a:p>
          <a:p>
            <a:pPr algn="ctr"/>
            <a:r>
              <a:rPr lang="ru-RU" sz="1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День Победы - 9 мая 2021 года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215" y="4316023"/>
            <a:ext cx="1876115" cy="205972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4369728"/>
            <a:ext cx="1504515" cy="2006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85804" y="1340768"/>
            <a:ext cx="2989951" cy="2400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1340768"/>
            <a:ext cx="2232248" cy="2404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9031" y="1334111"/>
            <a:ext cx="2088233" cy="2400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5" y="4369728"/>
            <a:ext cx="1877197" cy="2006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1560" y="3784293"/>
            <a:ext cx="2255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 Заречная Слобода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06907" y="3777616"/>
            <a:ext cx="22783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Гулик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76836" y="6375747"/>
            <a:ext cx="1512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ос. Береговой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765761" y="3784293"/>
            <a:ext cx="168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 Ивановка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5575" y="6375747"/>
            <a:ext cx="18771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 Николаевка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42216" y="6354387"/>
            <a:ext cx="18909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 Бомнак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91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899592" y="260648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22 июня 2021 года – День Памяти и Скорби, 80-летие начала Великой Отечественной войны в 1941 году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920390"/>
            <a:ext cx="2808312" cy="22471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579" y="4086541"/>
            <a:ext cx="2973286" cy="2018485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3748" y="980728"/>
            <a:ext cx="3627700" cy="2418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6579" y="954257"/>
            <a:ext cx="2362269" cy="240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3452968"/>
            <a:ext cx="19849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 Овсянка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652120" y="3399327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 Николаевка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6581" y="6196662"/>
            <a:ext cx="23112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Чалбачи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0130" y="6081176"/>
            <a:ext cx="22957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 Овсянка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24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611560" y="116632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Открытие обелиска</a:t>
            </a:r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землякам, павшим в годы Великой Отечественной войны 1941-1945 годов, </a:t>
            </a:r>
          </a:p>
          <a:p>
            <a:pPr algn="ctr"/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</a:t>
            </a:r>
            <a:r>
              <a:rPr lang="ru-RU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с.Сосновый</a:t>
            </a: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Бор в 2020 году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030" y="1796518"/>
            <a:ext cx="2521078" cy="199217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5" y="4077177"/>
            <a:ext cx="2496277" cy="18722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96518"/>
            <a:ext cx="2656237" cy="199217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929" y="1870958"/>
            <a:ext cx="2690134" cy="19177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748" y="4067362"/>
            <a:ext cx="2509364" cy="188202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030" y="4077177"/>
            <a:ext cx="2631930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97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 txBox="1">
            <a:spLocks/>
          </p:cNvSpPr>
          <p:nvPr/>
        </p:nvSpPr>
        <p:spPr>
          <a:xfrm>
            <a:off x="1619672" y="2922569"/>
            <a:ext cx="6336704" cy="1368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СПАСИБО ЗА ВНИМАНИЕ!</a:t>
            </a:r>
          </a:p>
          <a:p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38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Зейский район мрамор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2351</TotalTime>
  <Words>1081</Words>
  <Application>Microsoft Office PowerPoint</Application>
  <PresentationFormat>Экран (4:3)</PresentationFormat>
  <Paragraphs>196</Paragraphs>
  <Slides>17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Зейский район мрамор</vt:lpstr>
      <vt:lpstr>             ЗЕЙСКОМУ РАЙОНУ – 95 ЛЕТ   ОБЪЕКТЫ КУЛЬТУРНОГО НАСЛЕДИЯ  (ПАМЯТНИКИ ИСТОРИИ И КУЛЬТУРЫ)  ЗЕЙСКОГО РАЙОНА    </vt:lpstr>
      <vt:lpstr>ПАМЯТНИКИ ПОМОГАЮТ СОХРАНИТЬ ПАМЯТЬ О ПРОИЗОШЕДШИХ СОБЫТИЯХ. ОНИ НАПОМИНАЮТ ЖИВУЩИМ ПОКОЛЕНИЯМ О СОБЫТИЯХ ПРОШЛОГО, КОТОРЫЕ ОКАЗАЛИ ВЛИЯНИЕ НА СУДЬБУ НАРОДА ИЛИ ЧЕЛОВЕЧЕСТВА</vt:lpstr>
      <vt:lpstr>Презентация PowerPoint</vt:lpstr>
      <vt:lpstr>Презентация PowerPoint</vt:lpstr>
      <vt:lpstr>16 памятников Зейского района посвящены событиям  Великой Отечественной войны</vt:lpstr>
      <vt:lpstr>16 памятников Зейского района посвящены участникам  Великой Отечественной войны</vt:lpstr>
      <vt:lpstr>16 памятников Зейского района посвящены участникам  Великой Отечественной войны</vt:lpstr>
      <vt:lpstr>16 памятников Зейского района посвящены участникам  Великой Отечественной войны</vt:lpstr>
      <vt:lpstr>3 памятника Зейского района посвящены участникам  Гражданской войны</vt:lpstr>
      <vt:lpstr>В 8 населенных пунктах Зейского района  на государственной охране находятся захоронения – братские могилы времен гражданской войны</vt:lpstr>
      <vt:lpstr>На территории района находится памятник, посвященный юбилейной дате с. Бомнак, и три памятника, посвященные известным людям района в  с. Бомнак и с. Овсянка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User</cp:lastModifiedBy>
  <cp:revision>456</cp:revision>
  <cp:lastPrinted>2021-05-17T02:41:34Z</cp:lastPrinted>
  <dcterms:created xsi:type="dcterms:W3CDTF">2018-11-20T08:33:19Z</dcterms:created>
  <dcterms:modified xsi:type="dcterms:W3CDTF">2021-07-26T01:41:23Z</dcterms:modified>
</cp:coreProperties>
</file>