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04.10.2021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04.10.2021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04.10.2021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04.10.2021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04.10.2021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4C71EC6-210F-42DE-9C53-41977AD35B3D}" type="datetimeFigureOut">
              <a:rPr lang="ru-RU" smtClean="0"/>
              <a:t>04.10.2021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04.10.2021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04.10.2021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B4C71EC6-210F-42DE-9C53-41977AD35B3D}" type="datetimeFigureOut">
              <a:rPr lang="ru-RU" smtClean="0"/>
              <a:t>04.10.2021</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19B0651-EE4F-4900-A07F-96A6BFA9D0F0}"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60648"/>
            <a:ext cx="7772400" cy="1368152"/>
          </a:xfrm>
        </p:spPr>
        <p:txBody>
          <a:bodyPr>
            <a:normAutofit/>
          </a:bodyPr>
          <a:lstStyle/>
          <a:p>
            <a:r>
              <a:rPr lang="ru-RU" dirty="0" smtClean="0"/>
              <a:t>Уважаемые коллеги!!!</a:t>
            </a:r>
            <a:endParaRPr lang="ru-RU" dirty="0"/>
          </a:p>
        </p:txBody>
      </p:sp>
      <p:sp>
        <p:nvSpPr>
          <p:cNvPr id="3" name="Подзаголовок 2"/>
          <p:cNvSpPr>
            <a:spLocks noGrp="1"/>
          </p:cNvSpPr>
          <p:nvPr>
            <p:ph type="subTitle" idx="1"/>
          </p:nvPr>
        </p:nvSpPr>
        <p:spPr>
          <a:xfrm>
            <a:off x="1371600" y="2492896"/>
            <a:ext cx="6400800" cy="4032448"/>
          </a:xfrm>
        </p:spPr>
        <p:txBody>
          <a:bodyPr>
            <a:normAutofit fontScale="92500" lnSpcReduction="20000"/>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sz="2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Для  просмотра презентации просим вас включить полноэкранный режим через вкладку </a:t>
            </a:r>
          </a:p>
          <a:p>
            <a:r>
              <a:rPr lang="ru-RU" sz="2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«Показ слайдов»</a:t>
            </a:r>
          </a:p>
          <a:p>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ru-RU"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Благодарим за внимание!</a:t>
            </a:r>
          </a:p>
          <a:p>
            <a:r>
              <a:rPr lang="ru-RU"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Приятного просмотра.</a:t>
            </a:r>
          </a:p>
        </p:txBody>
      </p:sp>
    </p:spTree>
    <p:extLst>
      <p:ext uri="{BB962C8B-B14F-4D97-AF65-F5344CB8AC3E}">
        <p14:creationId xmlns:p14="http://schemas.microsoft.com/office/powerpoint/2010/main" val="16295756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700808"/>
            <a:ext cx="7408333" cy="4425355"/>
          </a:xfrm>
        </p:spPr>
        <p:txBody>
          <a:bodyPr/>
          <a:lstStyle/>
          <a:p>
            <a:pPr marL="0" indent="0" algn="ctr">
              <a:buNone/>
            </a:pPr>
            <a:endParaRPr lang="ru-RU" dirty="0" smtClean="0">
              <a:ln w="18415" cmpd="sng">
                <a:solidFill>
                  <a:srgbClr val="FFFFFF"/>
                </a:solidFill>
                <a:prstDash val="solid"/>
              </a:ln>
              <a:solidFill>
                <a:srgbClr val="FFFFFF"/>
              </a:solidFill>
              <a:effectLst>
                <a:innerShdw blurRad="63500" dist="50800" dir="18900000">
                  <a:prstClr val="black">
                    <a:alpha val="50000"/>
                  </a:prstClr>
                </a:innerShdw>
              </a:effectLst>
            </a:endParaRPr>
          </a:p>
          <a:p>
            <a:pPr marL="0" indent="0" algn="ctr">
              <a:buNone/>
            </a:pPr>
            <a:r>
              <a:rPr lang="ru-RU" sz="2000" dirty="0" smtClean="0">
                <a:ln w="18415" cmpd="sng">
                  <a:solidFill>
                    <a:srgbClr val="FFFFFF"/>
                  </a:solidFill>
                  <a:prstDash val="solid"/>
                </a:ln>
                <a:solidFill>
                  <a:srgbClr val="FFFFFF"/>
                </a:solidFill>
                <a:effectLst>
                  <a:innerShdw blurRad="63500" dist="50800" dir="18900000">
                    <a:prstClr val="black">
                      <a:alpha val="50000"/>
                    </a:prstClr>
                  </a:innerShdw>
                </a:effectLst>
              </a:rPr>
              <a:t>МУ «Социально- культурный центр Зейского района»</a:t>
            </a:r>
          </a:p>
          <a:p>
            <a:pPr marL="0" indent="0" algn="ctr">
              <a:buNone/>
            </a:pPr>
            <a:endParaRPr lang="ru-RU" sz="2000" dirty="0">
              <a:ln w="18415" cmpd="sng">
                <a:solidFill>
                  <a:srgbClr val="FFFFFF"/>
                </a:solidFill>
                <a:prstDash val="solid"/>
              </a:ln>
              <a:solidFill>
                <a:srgbClr val="FFFFFF"/>
              </a:solidFill>
              <a:effectLst>
                <a:innerShdw blurRad="63500" dist="50800" dir="18900000">
                  <a:prstClr val="black">
                    <a:alpha val="50000"/>
                  </a:prstClr>
                </a:innerShdw>
              </a:effectLst>
            </a:endParaRPr>
          </a:p>
          <a:p>
            <a:pPr marL="0" indent="0" algn="ctr">
              <a:buNone/>
            </a:pPr>
            <a:r>
              <a:rPr lang="ru-RU" sz="2000" dirty="0" smtClean="0">
                <a:ln w="18415" cmpd="sng">
                  <a:solidFill>
                    <a:srgbClr val="FFFFFF"/>
                  </a:solidFill>
                  <a:prstDash val="solid"/>
                </a:ln>
                <a:solidFill>
                  <a:srgbClr val="FFFFFF"/>
                </a:solidFill>
                <a:effectLst>
                  <a:innerShdw blurRad="63500" dist="50800" dir="18900000">
                    <a:prstClr val="black">
                      <a:alpha val="50000"/>
                    </a:prstClr>
                  </a:innerShdw>
                </a:effectLst>
              </a:rPr>
              <a:t>Методические рекомендации по организации и проведению  литературно-исторического лото посвященного </a:t>
            </a:r>
          </a:p>
          <a:p>
            <a:pPr marL="0" indent="0" algn="ctr">
              <a:buNone/>
            </a:pPr>
            <a:r>
              <a:rPr lang="ru-RU" sz="2000" dirty="0" smtClean="0">
                <a:ln w="18415" cmpd="sng">
                  <a:solidFill>
                    <a:srgbClr val="FFFFFF"/>
                  </a:solidFill>
                  <a:prstDash val="solid"/>
                </a:ln>
                <a:solidFill>
                  <a:srgbClr val="FFFFFF"/>
                </a:solidFill>
                <a:effectLst>
                  <a:innerShdw blurRad="63500" dist="50800" dir="18900000">
                    <a:prstClr val="black">
                      <a:alpha val="50000"/>
                    </a:prstClr>
                  </a:innerShdw>
                </a:effectLst>
              </a:rPr>
              <a:t>«Дню народного единства» </a:t>
            </a:r>
          </a:p>
          <a:p>
            <a:pPr marL="0" indent="0" algn="ctr">
              <a:buNone/>
            </a:pPr>
            <a:r>
              <a:rPr lang="ru-RU" dirty="0" smtClean="0"/>
              <a:t> </a:t>
            </a:r>
            <a:endParaRPr lang="ru-RU" dirty="0"/>
          </a:p>
        </p:txBody>
      </p:sp>
      <p:sp>
        <p:nvSpPr>
          <p:cNvPr id="3" name="Заголовок 2"/>
          <p:cNvSpPr>
            <a:spLocks noGrp="1"/>
          </p:cNvSpPr>
          <p:nvPr>
            <p:ph type="title"/>
          </p:nvPr>
        </p:nvSpPr>
        <p:spPr/>
        <p:txBody>
          <a:bodyPr>
            <a:normAutofit fontScale="90000"/>
          </a:bodyPr>
          <a:lstStyle/>
          <a:p>
            <a:r>
              <a:rPr lang="ru-RU" sz="2800" dirty="0" smtClean="0"/>
              <a:t>МКУ «Отдел культуры, архивного дела, молодежной политики и спорта администрации Зейского района</a:t>
            </a:r>
            <a:br>
              <a:rPr lang="ru-RU" sz="2800" dirty="0" smtClean="0"/>
            </a:br>
            <a:endParaRPr lang="ru-RU" sz="28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4149080"/>
            <a:ext cx="6480720" cy="25922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3430169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1412776"/>
            <a:ext cx="8784975" cy="5328592"/>
          </a:xfrm>
        </p:spPr>
        <p:txBody>
          <a:bodyPr>
            <a:normAutofit/>
          </a:bodyPr>
          <a:lstStyle/>
          <a:p>
            <a:r>
              <a:rPr lang="ru-RU" dirty="0">
                <a:solidFill>
                  <a:srgbClr val="000000"/>
                </a:solidFill>
                <a:latin typeface="Noto Serif"/>
              </a:rPr>
              <a:t> </a:t>
            </a:r>
            <a:r>
              <a:rPr lang="ru-RU" sz="2000" b="1" dirty="0">
                <a:solidFill>
                  <a:schemeClr val="tx1"/>
                </a:solidFill>
                <a:effectLst>
                  <a:outerShdw blurRad="38100" dist="38100" dir="2700000" algn="tl">
                    <a:srgbClr val="000000">
                      <a:alpha val="43137"/>
                    </a:srgbClr>
                  </a:outerShdw>
                </a:effectLst>
                <a:latin typeface="Noto Serif"/>
              </a:rPr>
              <a:t>1613 году в память об освобождении Москвы от поляков царь Михаил Федорович установил 22 октября по старому стилю церковно-государственный праздник в честь Казанской иконы Божией Матери (с этим образом ополчение сражалось под стенами Новодевичьего монастыря, а затем освобождало Кремль). В 1649 году царь Алексей Михайлович подтвердил высокий статус праздника, постановив "</a:t>
            </a:r>
            <a:r>
              <a:rPr lang="ru-RU" sz="2000" b="1" dirty="0" err="1">
                <a:solidFill>
                  <a:schemeClr val="tx1"/>
                </a:solidFill>
                <a:effectLst>
                  <a:outerShdw blurRad="38100" dist="38100" dir="2700000" algn="tl">
                    <a:srgbClr val="000000">
                      <a:alpha val="43137"/>
                    </a:srgbClr>
                  </a:outerShdw>
                </a:effectLst>
                <a:latin typeface="Noto Serif"/>
              </a:rPr>
              <a:t>празновать</a:t>
            </a:r>
            <a:r>
              <a:rPr lang="ru-RU" sz="2000" b="1" dirty="0">
                <a:solidFill>
                  <a:schemeClr val="tx1"/>
                </a:solidFill>
                <a:effectLst>
                  <a:outerShdw blurRad="38100" dist="38100" dir="2700000" algn="tl">
                    <a:srgbClr val="000000">
                      <a:alpha val="43137"/>
                    </a:srgbClr>
                  </a:outerShdw>
                </a:effectLst>
                <a:latin typeface="Noto Serif"/>
              </a:rPr>
              <a:t> Пречистой Богородице, явлению </a:t>
            </a:r>
            <a:r>
              <a:rPr lang="ru-RU" sz="2000" b="1" dirty="0" smtClean="0">
                <a:solidFill>
                  <a:schemeClr val="tx1"/>
                </a:solidFill>
                <a:effectLst>
                  <a:outerShdw blurRad="38100" dist="38100" dir="2700000" algn="tl">
                    <a:srgbClr val="000000">
                      <a:alpha val="43137"/>
                    </a:srgbClr>
                  </a:outerShdw>
                </a:effectLst>
                <a:latin typeface="Noto Serif"/>
              </a:rPr>
              <a:t>чудотворные </a:t>
            </a:r>
            <a:r>
              <a:rPr lang="ru-RU" sz="2000" b="1" dirty="0">
                <a:solidFill>
                  <a:schemeClr val="tx1"/>
                </a:solidFill>
                <a:effectLst>
                  <a:outerShdw blurRad="38100" dist="38100" dir="2700000" algn="tl">
                    <a:srgbClr val="000000">
                      <a:alpha val="43137"/>
                    </a:srgbClr>
                  </a:outerShdw>
                </a:effectLst>
                <a:latin typeface="Noto Serif"/>
              </a:rPr>
              <a:t>иконы </a:t>
            </a:r>
            <a:r>
              <a:rPr lang="ru-RU" sz="2000" b="1" dirty="0" smtClean="0">
                <a:solidFill>
                  <a:schemeClr val="tx1"/>
                </a:solidFill>
                <a:effectLst>
                  <a:outerShdw blurRad="38100" dist="38100" dir="2700000" algn="tl">
                    <a:srgbClr val="000000">
                      <a:alpha val="43137"/>
                    </a:srgbClr>
                  </a:outerShdw>
                </a:effectLst>
                <a:latin typeface="Noto Serif"/>
              </a:rPr>
              <a:t>Казанские, </a:t>
            </a:r>
            <a:r>
              <a:rPr lang="ru-RU" sz="2000" b="1" dirty="0">
                <a:solidFill>
                  <a:schemeClr val="tx1"/>
                </a:solidFill>
                <a:effectLst>
                  <a:outerShdw blurRad="38100" dist="38100" dir="2700000" algn="tl">
                    <a:srgbClr val="000000">
                      <a:alpha val="43137"/>
                    </a:srgbClr>
                  </a:outerShdw>
                </a:effectLst>
                <a:latin typeface="Noto Serif"/>
              </a:rPr>
              <a:t>во всех </a:t>
            </a:r>
            <a:r>
              <a:rPr lang="ru-RU" sz="2000" b="1" dirty="0" smtClean="0">
                <a:solidFill>
                  <a:schemeClr val="tx1"/>
                </a:solidFill>
                <a:effectLst>
                  <a:outerShdw blurRad="38100" dist="38100" dir="2700000" algn="tl">
                    <a:srgbClr val="000000">
                      <a:alpha val="43137"/>
                    </a:srgbClr>
                  </a:outerShdw>
                </a:effectLst>
                <a:latin typeface="Noto Serif"/>
              </a:rPr>
              <a:t>городах, </a:t>
            </a:r>
            <a:r>
              <a:rPr lang="ru-RU" sz="2000" b="1" dirty="0">
                <a:solidFill>
                  <a:schemeClr val="tx1"/>
                </a:solidFill>
                <a:effectLst>
                  <a:outerShdw blurRad="38100" dist="38100" dir="2700000" algn="tl">
                    <a:srgbClr val="000000">
                      <a:alpha val="43137"/>
                    </a:srgbClr>
                  </a:outerShdw>
                </a:effectLst>
                <a:latin typeface="Noto Serif"/>
              </a:rPr>
              <a:t>по вся годы". В 1818 году по указу императора Александра I на Красной площади был установлен памятник "Гражданину Минину и князю Пожарскому" работы скульптора Ивана </a:t>
            </a:r>
            <a:r>
              <a:rPr lang="ru-RU" sz="2000" b="1" dirty="0" err="1">
                <a:solidFill>
                  <a:schemeClr val="tx1"/>
                </a:solidFill>
                <a:effectLst>
                  <a:outerShdw blurRad="38100" dist="38100" dir="2700000" algn="tl">
                    <a:srgbClr val="000000">
                      <a:alpha val="43137"/>
                    </a:srgbClr>
                  </a:outerShdw>
                </a:effectLst>
                <a:latin typeface="Noto Serif"/>
              </a:rPr>
              <a:t>Мартоса</a:t>
            </a:r>
            <a:r>
              <a:rPr lang="ru-RU" sz="2000" b="1" dirty="0">
                <a:solidFill>
                  <a:schemeClr val="tx1"/>
                </a:solidFill>
                <a:effectLst>
                  <a:outerShdw blurRad="38100" dist="38100" dir="2700000" algn="tl">
                    <a:srgbClr val="000000">
                      <a:alpha val="43137"/>
                    </a:srgbClr>
                  </a:outerShdw>
                </a:effectLst>
                <a:latin typeface="Noto Serif"/>
              </a:rPr>
              <a:t>. В России дату освобождения Москвы от интервентов официально отмечали до прихода к власти большевиков в 1917 году. Позднее, вплоть до 2005 года, день Казанской иконы Божией Матери был исключительно православным церковным праздником.</a:t>
            </a:r>
            <a:endParaRPr lang="ru-RU" sz="2000" b="1" dirty="0">
              <a:solidFill>
                <a:schemeClr val="tx1"/>
              </a:solidFill>
              <a:effectLst>
                <a:outerShdw blurRad="38100" dist="38100" dir="2700000" algn="tl">
                  <a:srgbClr val="000000">
                    <a:alpha val="43137"/>
                  </a:srgbClr>
                </a:outerShdw>
              </a:effectLst>
            </a:endParaRPr>
          </a:p>
        </p:txBody>
      </p:sp>
      <p:sp>
        <p:nvSpPr>
          <p:cNvPr id="3" name="Заголовок 2"/>
          <p:cNvSpPr>
            <a:spLocks noGrp="1"/>
          </p:cNvSpPr>
          <p:nvPr>
            <p:ph type="title"/>
          </p:nvPr>
        </p:nvSpPr>
        <p:spPr/>
        <p:txBody>
          <a:bodyPr/>
          <a:lstStyle/>
          <a:p>
            <a:r>
              <a:rPr lang="ru-RU" dirty="0"/>
              <a:t>История праздника</a:t>
            </a:r>
          </a:p>
        </p:txBody>
      </p:sp>
    </p:spTree>
    <p:extLst>
      <p:ext uri="{BB962C8B-B14F-4D97-AF65-F5344CB8AC3E}">
        <p14:creationId xmlns:p14="http://schemas.microsoft.com/office/powerpoint/2010/main" val="20308098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88639"/>
            <a:ext cx="7956873" cy="6552729"/>
          </a:xfrm>
        </p:spPr>
        <p:txBody>
          <a:bodyPr>
            <a:normAutofit/>
          </a:bodyPr>
          <a:lstStyle/>
          <a:p>
            <a:r>
              <a:rPr lang="ru-RU" sz="1800" b="1" dirty="0">
                <a:solidFill>
                  <a:schemeClr val="tx1"/>
                </a:solidFill>
                <a:effectLst>
                  <a:outerShdw blurRad="38100" dist="38100" dir="2700000" algn="tl">
                    <a:srgbClr val="000000">
                      <a:alpha val="43137"/>
                    </a:srgbClr>
                  </a:outerShdw>
                </a:effectLst>
                <a:latin typeface="Arial"/>
              </a:rPr>
              <a:t>День народного единства символизирует сплоченность и единство российского народа, обеспечивающие стране благополучие и процветание. В этот день в 1612 году народное ополчение, куда вошли представители разных национальностей, сословий и вероисповеданий, освободило Москву от польских захватчиков и отстояло независимость России. Ополченцев возглавили земский староста Кузьма Минин и князь Дмитрий Пожарский, памятник которым можно наблюдать на Красной площади возле собора Василия Блаженного.</a:t>
            </a:r>
            <a:r>
              <a:rPr lang="ru-RU" sz="1800" b="1" dirty="0">
                <a:solidFill>
                  <a:schemeClr val="tx1"/>
                </a:solidFill>
                <a:effectLst>
                  <a:outerShdw blurRad="38100" dist="38100" dir="2700000" algn="tl">
                    <a:srgbClr val="000000">
                      <a:alpha val="43137"/>
                    </a:srgbClr>
                  </a:outerShdw>
                </a:effectLst>
              </a:rPr>
              <a:t/>
            </a:r>
            <a:br>
              <a:rPr lang="ru-RU" sz="1800" b="1" dirty="0">
                <a:solidFill>
                  <a:schemeClr val="tx1"/>
                </a:solidFill>
                <a:effectLst>
                  <a:outerShdw blurRad="38100" dist="38100" dir="2700000" algn="tl">
                    <a:srgbClr val="000000">
                      <a:alpha val="43137"/>
                    </a:srgbClr>
                  </a:outerShdw>
                </a:effectLst>
              </a:rPr>
            </a:br>
            <a:r>
              <a:rPr lang="ru-RU" sz="1800" b="1" dirty="0" smtClean="0">
                <a:solidFill>
                  <a:schemeClr val="tx1"/>
                </a:solidFill>
                <a:effectLst>
                  <a:outerShdw blurRad="38100" dist="38100" dir="2700000" algn="tl">
                    <a:srgbClr val="000000">
                      <a:alpha val="43137"/>
                    </a:srgbClr>
                  </a:outerShdw>
                </a:effectLst>
                <a:latin typeface="Arial"/>
              </a:rPr>
              <a:t>И </a:t>
            </a:r>
            <a:r>
              <a:rPr lang="ru-RU" sz="1800" b="1" dirty="0">
                <a:solidFill>
                  <a:schemeClr val="tx1"/>
                </a:solidFill>
                <a:effectLst>
                  <a:outerShdw blurRad="38100" dist="38100" dir="2700000" algn="tl">
                    <a:srgbClr val="000000">
                      <a:alpha val="43137"/>
                    </a:srgbClr>
                  </a:outerShdw>
                </a:effectLst>
                <a:latin typeface="Arial"/>
              </a:rPr>
              <a:t>сегодня, как и тогда, мир, сплоченность и согласие между гражданами России всех национальностей, политических и религиозных взглядов способны совершать чудо и привести Россию к могуществу и процветанию</a:t>
            </a:r>
            <a:r>
              <a:rPr lang="ru-RU" sz="1800" dirty="0" smtClean="0">
                <a:solidFill>
                  <a:schemeClr val="tx1"/>
                </a:solidFill>
                <a:latin typeface="Arial"/>
              </a:rPr>
              <a:t>.</a:t>
            </a:r>
          </a:p>
          <a:p>
            <a:endParaRPr lang="ru-RU" sz="1800" dirty="0">
              <a:solidFill>
                <a:schemeClr val="tx1"/>
              </a:solidFill>
              <a:latin typeface="Arial"/>
            </a:endParaRPr>
          </a:p>
          <a:p>
            <a:endParaRPr lang="ru-RU" sz="1800" dirty="0" smtClean="0">
              <a:solidFill>
                <a:schemeClr val="tx1"/>
              </a:solidFill>
              <a:latin typeface="Arial"/>
            </a:endParaRPr>
          </a:p>
          <a:p>
            <a:endParaRPr lang="ru-RU" sz="1800" dirty="0">
              <a:solidFill>
                <a:schemeClr val="tx1"/>
              </a:solidFill>
              <a:latin typeface="Arial"/>
            </a:endParaRPr>
          </a:p>
          <a:p>
            <a:pPr algn="ctr"/>
            <a:r>
              <a:rPr lang="ru-RU" sz="1800" b="1" dirty="0" smtClean="0">
                <a:solidFill>
                  <a:schemeClr val="tx1"/>
                </a:solidFill>
                <a:effectLst>
                  <a:outerShdw blurRad="38100" dist="38100" dir="2700000" algn="tl">
                    <a:srgbClr val="000000">
                      <a:alpha val="43137"/>
                    </a:srgbClr>
                  </a:outerShdw>
                </a:effectLst>
                <a:latin typeface="Arial"/>
              </a:rPr>
              <a:t>В связи с праздником предлагаем вам провести Литературно- историческое лото, среди учащихся 7- 8 классов общеобразовательных школ</a:t>
            </a: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0272" y="3861048"/>
            <a:ext cx="1869391" cy="12241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5521269"/>
            <a:ext cx="1584176" cy="12495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12240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712967" cy="6264696"/>
          </a:xfrm>
        </p:spPr>
        <p:txBody>
          <a:bodyPr/>
          <a:lstStyle/>
          <a:p>
            <a:pPr indent="450215" algn="just">
              <a:lnSpc>
                <a:spcPct val="115000"/>
              </a:lnSpc>
              <a:spcAft>
                <a:spcPts val="1000"/>
              </a:spcAft>
            </a:pPr>
            <a:r>
              <a:rPr lang="ru-RU" sz="2000" b="1" dirty="0" smtClean="0">
                <a:solidFill>
                  <a:schemeClr val="tx1"/>
                </a:solidFill>
                <a:effectLst>
                  <a:outerShdw blurRad="50800" dist="38100" dir="5400000" algn="t" rotWithShape="0">
                    <a:prstClr val="black">
                      <a:alpha val="40000"/>
                    </a:prstClr>
                  </a:outerShdw>
                </a:effectLst>
                <a:latin typeface="Noto Serif"/>
              </a:rPr>
              <a:t>Литературно - историческое лото – </a:t>
            </a:r>
            <a:r>
              <a:rPr lang="ru-RU" sz="2000" b="1" dirty="0" smtClean="0">
                <a:solidFill>
                  <a:schemeClr val="tx1"/>
                </a:solidFill>
                <a:effectLst>
                  <a:outerShdw blurRad="50800" dist="38100" dir="5400000" algn="t" rotWithShape="0">
                    <a:prstClr val="black">
                      <a:alpha val="40000"/>
                    </a:prstClr>
                  </a:outerShdw>
                </a:effectLst>
                <a:latin typeface="Noto Serif"/>
                <a:cs typeface="Times New Roman"/>
              </a:rPr>
              <a:t>это с</a:t>
            </a:r>
            <a:r>
              <a:rPr lang="ru-RU" sz="2000" b="1" dirty="0" smtClean="0">
                <a:solidFill>
                  <a:schemeClr val="tx1"/>
                </a:solidFill>
                <a:effectLst>
                  <a:outerShdw blurRad="50800" dist="38100" dir="5400000" algn="t" rotWithShape="0">
                    <a:prstClr val="black">
                      <a:alpha val="40000"/>
                    </a:prstClr>
                  </a:outerShdw>
                </a:effectLst>
                <a:latin typeface="Noto Serif"/>
                <a:ea typeface="Calibri"/>
                <a:cs typeface="Times New Roman"/>
              </a:rPr>
              <a:t>пециально </a:t>
            </a:r>
            <a:r>
              <a:rPr lang="ru-RU" sz="2000" b="1" dirty="0">
                <a:solidFill>
                  <a:schemeClr val="tx1"/>
                </a:solidFill>
                <a:effectLst>
                  <a:outerShdw blurRad="50800" dist="38100" dir="5400000" algn="t" rotWithShape="0">
                    <a:prstClr val="black">
                      <a:alpha val="40000"/>
                    </a:prstClr>
                  </a:outerShdw>
                </a:effectLst>
                <a:latin typeface="Noto Serif"/>
                <a:ea typeface="Calibri"/>
                <a:cs typeface="Times New Roman"/>
              </a:rPr>
              <a:t>организованное состязание по правилам традиционного лото. Игру в такой форме можно посвятить отдельному произведению или творчеству какого-либо автора, а так же празднику</a:t>
            </a:r>
            <a:r>
              <a:rPr lang="ru-RU" sz="2000" b="1" dirty="0">
                <a:effectLst>
                  <a:outerShdw blurRad="50800" dist="38100" dir="5400000" algn="t" rotWithShape="0">
                    <a:prstClr val="black">
                      <a:alpha val="40000"/>
                    </a:prstClr>
                  </a:outerShdw>
                </a:effectLst>
                <a:latin typeface="Noto Serif"/>
                <a:ea typeface="Calibri"/>
                <a:cs typeface="Times New Roman"/>
              </a:rPr>
              <a:t>.</a:t>
            </a: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2924944"/>
            <a:ext cx="8064896" cy="28682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334197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844824"/>
            <a:ext cx="7408333" cy="4281339"/>
          </a:xfrm>
        </p:spPr>
        <p:txBody>
          <a:bodyPr/>
          <a:lstStyle/>
          <a:p>
            <a:pPr algn="ctr"/>
            <a:r>
              <a:rPr lang="ru-RU" b="1" dirty="0" smtClean="0">
                <a:solidFill>
                  <a:schemeClr val="tx1"/>
                </a:solidFill>
                <a:effectLst>
                  <a:outerShdw blurRad="38100" dist="38100" dir="2700000" algn="tl">
                    <a:srgbClr val="000000">
                      <a:alpha val="43137"/>
                    </a:srgbClr>
                  </a:outerShdw>
                </a:effectLst>
              </a:rPr>
              <a:t>Предварительная подготовка</a:t>
            </a:r>
          </a:p>
          <a:p>
            <a:pPr algn="just"/>
            <a:r>
              <a:rPr lang="ru-RU" b="1" dirty="0">
                <a:solidFill>
                  <a:schemeClr val="tx1"/>
                </a:solidFill>
                <a:effectLst>
                  <a:outerShdw blurRad="38100" dist="38100" dir="2700000" algn="tl">
                    <a:srgbClr val="000000">
                      <a:alpha val="43137"/>
                    </a:srgbClr>
                  </a:outerShdw>
                </a:effectLst>
              </a:rPr>
              <a:t> </a:t>
            </a:r>
            <a:r>
              <a:rPr lang="ru-RU" sz="2000" b="1" dirty="0" smtClean="0">
                <a:solidFill>
                  <a:schemeClr val="tx1"/>
                </a:solidFill>
                <a:effectLst>
                  <a:outerShdw blurRad="38100" dist="38100" dir="2700000" algn="tl">
                    <a:srgbClr val="000000">
                      <a:alpha val="43137"/>
                    </a:srgbClr>
                  </a:outerShdw>
                </a:effectLst>
              </a:rPr>
              <a:t>На этой стадии необходимо определить целевую аудиторию, в данной ситуации состязание рассчитано на средний школьный возраст (7-8 класс) </a:t>
            </a:r>
          </a:p>
          <a:p>
            <a:pPr algn="just"/>
            <a:r>
              <a:rPr lang="ru-RU" sz="2000" b="1" dirty="0" smtClean="0">
                <a:solidFill>
                  <a:schemeClr val="tx1"/>
                </a:solidFill>
                <a:effectLst>
                  <a:outerShdw blurRad="38100" dist="38100" dir="2700000" algn="tl">
                    <a:srgbClr val="000000">
                      <a:alpha val="43137"/>
                    </a:srgbClr>
                  </a:outerShdw>
                </a:effectLst>
              </a:rPr>
              <a:t>Место проведения -  это может быть актовый зал, или обычный школьный класс. С расстановкой столов в виде квадрата и трибуной посередине аудитории (</a:t>
            </a:r>
            <a:r>
              <a:rPr lang="ru-RU" sz="2000" b="1" dirty="0" err="1" smtClean="0">
                <a:solidFill>
                  <a:schemeClr val="tx1"/>
                </a:solidFill>
                <a:effectLst>
                  <a:outerShdw blurRad="38100" dist="38100" dir="2700000" algn="tl">
                    <a:srgbClr val="000000">
                      <a:alpha val="43137"/>
                    </a:srgbClr>
                  </a:outerShdw>
                </a:effectLst>
              </a:rPr>
              <a:t>аван</a:t>
            </a:r>
            <a:r>
              <a:rPr lang="ru-RU" sz="2000" b="1" dirty="0" smtClean="0">
                <a:solidFill>
                  <a:schemeClr val="tx1"/>
                </a:solidFill>
                <a:effectLst>
                  <a:outerShdw blurRad="38100" dist="38100" dir="2700000" algn="tl">
                    <a:srgbClr val="000000">
                      <a:alpha val="43137"/>
                    </a:srgbClr>
                  </a:outerShdw>
                </a:effectLst>
              </a:rPr>
              <a:t> сцены) для оглашения вопроса ведущим.  </a:t>
            </a:r>
          </a:p>
          <a:p>
            <a:pPr marL="0" indent="0" algn="just">
              <a:buNone/>
            </a:pPr>
            <a:endParaRPr lang="ru-RU" sz="2000" b="1" dirty="0" smtClean="0">
              <a:solidFill>
                <a:schemeClr val="tx1"/>
              </a:solidFill>
              <a:effectLst>
                <a:outerShdw blurRad="38100" dist="38100" dir="2700000" algn="tl">
                  <a:srgbClr val="000000">
                    <a:alpha val="43137"/>
                  </a:srgbClr>
                </a:outerShdw>
              </a:effectLst>
            </a:endParaRPr>
          </a:p>
          <a:p>
            <a:pPr algn="ctr"/>
            <a:endParaRPr lang="ru-RU" b="1" dirty="0">
              <a:solidFill>
                <a:schemeClr val="tx1"/>
              </a:solidFill>
              <a:effectLst>
                <a:outerShdw blurRad="38100" dist="38100" dir="2700000" algn="tl">
                  <a:srgbClr val="000000">
                    <a:alpha val="43137"/>
                  </a:srgbClr>
                </a:outerShdw>
              </a:effectLst>
            </a:endParaRPr>
          </a:p>
        </p:txBody>
      </p:sp>
      <p:sp>
        <p:nvSpPr>
          <p:cNvPr id="3" name="Заголовок 2"/>
          <p:cNvSpPr>
            <a:spLocks noGrp="1"/>
          </p:cNvSpPr>
          <p:nvPr>
            <p:ph type="title"/>
          </p:nvPr>
        </p:nvSpPr>
        <p:spPr>
          <a:xfrm>
            <a:off x="457200" y="338328"/>
            <a:ext cx="8229600" cy="786416"/>
          </a:xfrm>
        </p:spPr>
        <p:txBody>
          <a:bodyPr>
            <a:normAutofit fontScale="90000"/>
          </a:bodyPr>
          <a:lstStyle/>
          <a:p>
            <a:r>
              <a:rPr lang="ru-RU" dirty="0" smtClean="0"/>
              <a:t>Стадии подготовки к состязанию</a:t>
            </a: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6" y="4695665"/>
            <a:ext cx="4824536" cy="196823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3073560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628800"/>
            <a:ext cx="7408333" cy="4497363"/>
          </a:xfrm>
        </p:spPr>
        <p:txBody>
          <a:bodyPr>
            <a:normAutofit lnSpcReduction="10000"/>
          </a:bodyPr>
          <a:lstStyle/>
          <a:p>
            <a:r>
              <a:rPr lang="ru-RU" sz="2000" b="1" dirty="0" smtClean="0">
                <a:solidFill>
                  <a:schemeClr val="tx1"/>
                </a:solidFill>
                <a:effectLst>
                  <a:outerShdw blurRad="38100" dist="38100" dir="2700000" algn="tl">
                    <a:srgbClr val="000000">
                      <a:alpha val="43137"/>
                    </a:srgbClr>
                  </a:outerShdw>
                </a:effectLst>
              </a:rPr>
              <a:t>Для разработки вопросов необходимо изучить историю с 1598-1613 г. (Смутное время), а так же изучить литературные произведения  посвященные данному периоду. Составить вопросы ( не менее 30), все зависит от количества команд.</a:t>
            </a:r>
          </a:p>
          <a:p>
            <a:r>
              <a:rPr lang="ru-RU" sz="2000" b="1" dirty="0" smtClean="0">
                <a:solidFill>
                  <a:schemeClr val="tx1"/>
                </a:solidFill>
                <a:effectLst>
                  <a:outerShdw blurRad="38100" dist="38100" dir="2700000" algn="tl">
                    <a:srgbClr val="000000">
                      <a:alpha val="43137"/>
                    </a:srgbClr>
                  </a:outerShdw>
                </a:effectLst>
              </a:rPr>
              <a:t>Вопросы составляются опираясь на исторические даты и на исторических личностей</a:t>
            </a:r>
          </a:p>
          <a:p>
            <a:r>
              <a:rPr lang="ru-RU" sz="2000" b="1" dirty="0" smtClean="0">
                <a:solidFill>
                  <a:schemeClr val="tx1"/>
                </a:solidFill>
                <a:effectLst>
                  <a:outerShdw blurRad="38100" dist="38100" dir="2700000" algn="tl">
                    <a:srgbClr val="000000">
                      <a:alpha val="43137"/>
                    </a:srgbClr>
                  </a:outerShdw>
                </a:effectLst>
              </a:rPr>
              <a:t>Не нужно использовать вопросы, ответы которых зависят от взгляда участников на данную тему</a:t>
            </a:r>
          </a:p>
          <a:p>
            <a:pPr marL="0" indent="0">
              <a:buNone/>
            </a:pPr>
            <a:r>
              <a:rPr lang="ru-RU" sz="2000" b="1" dirty="0" smtClean="0">
                <a:solidFill>
                  <a:schemeClr val="tx1"/>
                </a:solidFill>
                <a:effectLst>
                  <a:outerShdw blurRad="38100" dist="38100" dir="2700000" algn="tl">
                    <a:srgbClr val="000000">
                      <a:alpha val="43137"/>
                    </a:srgbClr>
                  </a:outerShdw>
                </a:effectLst>
              </a:rPr>
              <a:t>Пример:</a:t>
            </a:r>
          </a:p>
          <a:p>
            <a:r>
              <a:rPr lang="ru-RU" sz="1400" b="1" dirty="0" smtClean="0">
                <a:solidFill>
                  <a:schemeClr val="tx1"/>
                </a:solidFill>
              </a:rPr>
              <a:t> </a:t>
            </a:r>
            <a:r>
              <a:rPr lang="ru-RU" sz="1400" b="1" dirty="0">
                <a:solidFill>
                  <a:schemeClr val="tx1"/>
                </a:solidFill>
                <a:latin typeface="Formular"/>
              </a:rPr>
              <a:t>1. Смутное время — это что? Чем оно «</a:t>
            </a:r>
            <a:r>
              <a:rPr lang="ru-RU" sz="1400" b="1" dirty="0" err="1">
                <a:solidFill>
                  <a:schemeClr val="tx1"/>
                </a:solidFill>
                <a:latin typeface="Formular"/>
              </a:rPr>
              <a:t>смутнее</a:t>
            </a:r>
            <a:r>
              <a:rPr lang="ru-RU" sz="1400" b="1" dirty="0">
                <a:solidFill>
                  <a:schemeClr val="tx1"/>
                </a:solidFill>
                <a:latin typeface="Formular"/>
              </a:rPr>
              <a:t>» других времен</a:t>
            </a:r>
            <a:r>
              <a:rPr lang="ru-RU" sz="1400" b="1" dirty="0" smtClean="0">
                <a:solidFill>
                  <a:schemeClr val="tx1"/>
                </a:solidFill>
                <a:latin typeface="Formular"/>
              </a:rPr>
              <a:t>?</a:t>
            </a:r>
          </a:p>
          <a:p>
            <a:r>
              <a:rPr lang="ru-RU" sz="1400" b="1" dirty="0">
                <a:solidFill>
                  <a:schemeClr val="tx1"/>
                </a:solidFill>
                <a:latin typeface="Formular"/>
              </a:rPr>
              <a:t>2. Во всем виноват Иван Грозный?</a:t>
            </a:r>
          </a:p>
          <a:p>
            <a:r>
              <a:rPr lang="ru-RU" sz="1400" b="1" dirty="0">
                <a:solidFill>
                  <a:schemeClr val="tx1"/>
                </a:solidFill>
                <a:latin typeface="Formular"/>
              </a:rPr>
              <a:t>3. Царевича Дмитрия действительно убили?</a:t>
            </a:r>
          </a:p>
          <a:p>
            <a:r>
              <a:rPr lang="ru-RU" sz="1400" b="1" dirty="0">
                <a:solidFill>
                  <a:schemeClr val="tx1"/>
                </a:solidFill>
                <a:latin typeface="Formular"/>
              </a:rPr>
              <a:t>4. Так все-таки Борис Годунов — злодей или его демонизируют?</a:t>
            </a:r>
          </a:p>
          <a:p>
            <a:r>
              <a:rPr lang="ru-RU" sz="1400" b="1" dirty="0">
                <a:solidFill>
                  <a:schemeClr val="tx1"/>
                </a:solidFill>
                <a:latin typeface="Formular"/>
              </a:rPr>
              <a:t>6. Кто такая Марина Мнишек? Правда, что она была серым кардиналом при Лжедмитриях?</a:t>
            </a:r>
          </a:p>
          <a:p>
            <a:endParaRPr lang="ru-RU" sz="1400" b="1" dirty="0">
              <a:solidFill>
                <a:schemeClr val="tx1"/>
              </a:solidFill>
              <a:latin typeface="Formular"/>
            </a:endParaRPr>
          </a:p>
          <a:p>
            <a:pPr marL="0" indent="0">
              <a:buNone/>
            </a:pPr>
            <a:endParaRPr lang="ru-RU" sz="2000" b="1" dirty="0">
              <a:solidFill>
                <a:schemeClr val="tx1"/>
              </a:solidFill>
              <a:effectLst>
                <a:outerShdw blurRad="38100" dist="38100" dir="2700000" algn="tl">
                  <a:srgbClr val="000000">
                    <a:alpha val="43137"/>
                  </a:srgbClr>
                </a:outerShdw>
              </a:effectLst>
            </a:endParaRPr>
          </a:p>
        </p:txBody>
      </p:sp>
      <p:sp>
        <p:nvSpPr>
          <p:cNvPr id="3" name="Заголовок 2"/>
          <p:cNvSpPr>
            <a:spLocks noGrp="1"/>
          </p:cNvSpPr>
          <p:nvPr>
            <p:ph type="title"/>
          </p:nvPr>
        </p:nvSpPr>
        <p:spPr>
          <a:xfrm>
            <a:off x="467544" y="332656"/>
            <a:ext cx="8229600" cy="864096"/>
          </a:xfrm>
        </p:spPr>
        <p:txBody>
          <a:bodyPr>
            <a:normAutofit/>
          </a:bodyPr>
          <a:lstStyle/>
          <a:p>
            <a:r>
              <a:rPr lang="ru-RU" sz="3200" dirty="0" smtClean="0"/>
              <a:t>Разработка вопросов </a:t>
            </a:r>
            <a:endParaRPr lang="ru-RU" sz="3200" dirty="0"/>
          </a:p>
        </p:txBody>
      </p:sp>
    </p:spTree>
    <p:extLst>
      <p:ext uri="{BB962C8B-B14F-4D97-AF65-F5344CB8AC3E}">
        <p14:creationId xmlns:p14="http://schemas.microsoft.com/office/powerpoint/2010/main" val="64069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fade">
                                      <p:cBhvr>
                                        <p:cTn id="7" dur="500"/>
                                        <p:tgtEl>
                                          <p:spTgt spid="2">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fade">
                                      <p:cBhvr>
                                        <p:cTn id="12" dur="500"/>
                                        <p:tgtEl>
                                          <p:spTgt spid="2">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Effect transition="in" filter="fade">
                                      <p:cBhvr>
                                        <p:cTn id="17" dur="500"/>
                                        <p:tgtEl>
                                          <p:spTgt spid="2">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7" end="7"/>
                                            </p:txEl>
                                          </p:spTgt>
                                        </p:tgtEl>
                                        <p:attrNameLst>
                                          <p:attrName>style.visibility</p:attrName>
                                        </p:attrNameLst>
                                      </p:cBhvr>
                                      <p:to>
                                        <p:strVal val="visible"/>
                                      </p:to>
                                    </p:set>
                                    <p:animEffect transition="in" filter="fade">
                                      <p:cBhvr>
                                        <p:cTn id="22" dur="500"/>
                                        <p:tgtEl>
                                          <p:spTgt spid="2">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fade">
                                      <p:cBhvr>
                                        <p:cTn id="2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83568" y="1556792"/>
            <a:ext cx="7992887" cy="4569371"/>
          </a:xfrm>
        </p:spPr>
        <p:txBody>
          <a:bodyPr/>
          <a:lstStyle/>
          <a:p>
            <a:pPr marL="0" indent="0" algn="ctr">
              <a:buNone/>
            </a:pPr>
            <a:r>
              <a:rPr lang="ru-RU" b="1" i="1" dirty="0" smtClean="0">
                <a:solidFill>
                  <a:schemeClr val="tx1"/>
                </a:solidFill>
              </a:rPr>
              <a:t>Для организации литературно-исторического лото необходимо:</a:t>
            </a:r>
          </a:p>
          <a:p>
            <a:pPr algn="just"/>
            <a:r>
              <a:rPr lang="ru-RU" b="1" i="1" dirty="0" smtClean="0">
                <a:solidFill>
                  <a:schemeClr val="tx1"/>
                </a:solidFill>
              </a:rPr>
              <a:t>Карточки с цифрами </a:t>
            </a:r>
          </a:p>
          <a:p>
            <a:pPr algn="just"/>
            <a:endParaRPr lang="ru-RU" b="1" i="1" dirty="0" smtClean="0">
              <a:solidFill>
                <a:schemeClr val="tx1"/>
              </a:solidFill>
            </a:endParaRPr>
          </a:p>
          <a:p>
            <a:pPr algn="just"/>
            <a:r>
              <a:rPr lang="ru-RU" b="1" i="1" dirty="0" smtClean="0">
                <a:solidFill>
                  <a:schemeClr val="tx1"/>
                </a:solidFill>
              </a:rPr>
              <a:t>Вырезанные фигуры любой формы</a:t>
            </a:r>
          </a:p>
          <a:p>
            <a:pPr algn="just"/>
            <a:r>
              <a:rPr lang="ru-RU" b="1" i="1" dirty="0" smtClean="0">
                <a:solidFill>
                  <a:schemeClr val="tx1"/>
                </a:solidFill>
              </a:rPr>
              <a:t>Бочонки для лото</a:t>
            </a:r>
          </a:p>
          <a:p>
            <a:pPr algn="just"/>
            <a:endParaRPr lang="ru-RU" b="1" i="1" dirty="0">
              <a:solidFill>
                <a:schemeClr val="tx1"/>
              </a:solidFill>
            </a:endParaRPr>
          </a:p>
          <a:p>
            <a:pPr algn="just"/>
            <a:r>
              <a:rPr lang="ru-RU" b="1" i="1" dirty="0" smtClean="0">
                <a:solidFill>
                  <a:schemeClr val="tx1"/>
                </a:solidFill>
              </a:rPr>
              <a:t>Мешочек для лото </a:t>
            </a:r>
          </a:p>
          <a:p>
            <a:pPr algn="just"/>
            <a:endParaRPr lang="ru-RU" b="1" i="1" dirty="0">
              <a:solidFill>
                <a:schemeClr val="tx1"/>
              </a:solidFill>
            </a:endParaRPr>
          </a:p>
          <a:p>
            <a:pPr algn="just"/>
            <a:r>
              <a:rPr lang="ru-RU" b="1" i="1" dirty="0" smtClean="0">
                <a:solidFill>
                  <a:schemeClr val="tx1"/>
                </a:solidFill>
              </a:rPr>
              <a:t>Столы и стулья</a:t>
            </a:r>
            <a:endParaRPr lang="ru-RU" b="1" i="1" dirty="0">
              <a:solidFill>
                <a:schemeClr val="tx1"/>
              </a:solidFill>
            </a:endParaRPr>
          </a:p>
        </p:txBody>
      </p:sp>
      <p:sp>
        <p:nvSpPr>
          <p:cNvPr id="3" name="Заголовок 2"/>
          <p:cNvSpPr>
            <a:spLocks noGrp="1"/>
          </p:cNvSpPr>
          <p:nvPr>
            <p:ph type="title"/>
          </p:nvPr>
        </p:nvSpPr>
        <p:spPr>
          <a:xfrm>
            <a:off x="457200" y="338328"/>
            <a:ext cx="8229600" cy="858424"/>
          </a:xfrm>
        </p:spPr>
        <p:txBody>
          <a:bodyPr>
            <a:normAutofit/>
          </a:bodyPr>
          <a:lstStyle/>
          <a:p>
            <a:r>
              <a:rPr lang="ru-RU" sz="2800" dirty="0" smtClean="0"/>
              <a:t>РЕКВЕЗИТ МЕРОПРИЯТИЯ</a:t>
            </a:r>
            <a:endParaRPr lang="ru-RU" sz="28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2314575"/>
            <a:ext cx="2462411" cy="7543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3212976"/>
            <a:ext cx="2376264" cy="8794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b="43652"/>
          <a:stretch/>
        </p:blipFill>
        <p:spPr>
          <a:xfrm>
            <a:off x="3707904" y="3670426"/>
            <a:ext cx="1908213" cy="7201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23793" y="4589651"/>
            <a:ext cx="2232248" cy="99958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9031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fade">
                                      <p:cBhvr>
                                        <p:cTn id="18" dur="500"/>
                                        <p:tgtEl>
                                          <p:spTgt spid="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Effect transition="in" filter="fade">
                                      <p:cBhvr>
                                        <p:cTn id="34" dur="500"/>
                                        <p:tgtEl>
                                          <p:spTgt spid="2">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Effect transition="in" filter="fade">
                                      <p:cBhvr>
                                        <p:cTn id="39" dur="500"/>
                                        <p:tgtEl>
                                          <p:spTgt spid="2">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ppt_x"/>
                                          </p:val>
                                        </p:tav>
                                        <p:tav tm="100000">
                                          <p:val>
                                            <p:strVal val="#ppt_x"/>
                                          </p:val>
                                        </p:tav>
                                      </p:tavLst>
                                    </p:anim>
                                    <p:anim calcmode="lin" valueType="num">
                                      <p:cBhvr additive="base">
                                        <p:cTn id="4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1863375">
            <a:off x="617080" y="3515668"/>
            <a:ext cx="1832812" cy="13681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Заголовок 2"/>
          <p:cNvSpPr>
            <a:spLocks noGrp="1"/>
          </p:cNvSpPr>
          <p:nvPr>
            <p:ph type="title"/>
          </p:nvPr>
        </p:nvSpPr>
        <p:spPr/>
        <p:txBody>
          <a:bodyPr>
            <a:normAutofit/>
          </a:bodyPr>
          <a:lstStyle/>
          <a:p>
            <a:r>
              <a:rPr lang="ru-RU" sz="2800" b="1" dirty="0" smtClean="0">
                <a:effectLst>
                  <a:outerShdw blurRad="38100" dist="38100" dir="2700000" algn="tl">
                    <a:srgbClr val="000000">
                      <a:alpha val="43137"/>
                    </a:srgbClr>
                  </a:outerShdw>
                </a:effectLst>
              </a:rPr>
              <a:t>Расстановка столов в аудитории</a:t>
            </a:r>
            <a:br>
              <a:rPr lang="ru-RU" sz="2800" b="1" dirty="0" smtClean="0">
                <a:effectLst>
                  <a:outerShdw blurRad="38100" dist="38100" dir="2700000" algn="tl">
                    <a:srgbClr val="000000">
                      <a:alpha val="43137"/>
                    </a:srgbClr>
                  </a:outerShdw>
                </a:effectLst>
              </a:rPr>
            </a:br>
            <a:r>
              <a:rPr lang="ru-RU" sz="2800" b="1" dirty="0" smtClean="0">
                <a:effectLst>
                  <a:outerShdw blurRad="38100" dist="38100" dir="2700000" algn="tl">
                    <a:srgbClr val="000000">
                      <a:alpha val="43137"/>
                    </a:srgbClr>
                  </a:outerShdw>
                </a:effectLst>
              </a:rPr>
              <a:t>3 команды</a:t>
            </a:r>
            <a:endParaRPr lang="ru-RU" sz="2800" b="1" dirty="0">
              <a:effectLst>
                <a:outerShdw blurRad="38100" dist="38100" dir="2700000" algn="tl">
                  <a:srgbClr val="000000">
                    <a:alpha val="43137"/>
                  </a:srgbClr>
                </a:outerShdw>
              </a:effectLst>
            </a:endParaRPr>
          </a:p>
        </p:txBody>
      </p:sp>
      <p:sp>
        <p:nvSpPr>
          <p:cNvPr id="5" name="Прямоугольник 4"/>
          <p:cNvSpPr/>
          <p:nvPr/>
        </p:nvSpPr>
        <p:spPr>
          <a:xfrm>
            <a:off x="3635896" y="5122235"/>
            <a:ext cx="2016224" cy="1296144"/>
          </a:xfrm>
          <a:prstGeom prst="rect">
            <a:avLst/>
          </a:prstGeom>
          <a:solidFill>
            <a:schemeClr val="accent5">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7" name="Прямая соединительная линия 6"/>
          <p:cNvCxnSpPr>
            <a:stCxn id="5" idx="1"/>
            <a:endCxn id="5" idx="3"/>
          </p:cNvCxnSpPr>
          <p:nvPr/>
        </p:nvCxnSpPr>
        <p:spPr>
          <a:xfrm>
            <a:off x="3635896" y="5770307"/>
            <a:ext cx="2016224"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a:stCxn id="1026" idx="1"/>
            <a:endCxn id="1026" idx="3"/>
          </p:cNvCxnSpPr>
          <p:nvPr/>
        </p:nvCxnSpPr>
        <p:spPr>
          <a:xfrm>
            <a:off x="748436" y="3726989"/>
            <a:ext cx="1570100" cy="94551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630706">
            <a:off x="6530262" y="3545713"/>
            <a:ext cx="2016010" cy="13080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9" name="Прямая соединительная линия 18"/>
          <p:cNvCxnSpPr>
            <a:stCxn id="1027" idx="1"/>
            <a:endCxn id="1027" idx="3"/>
          </p:cNvCxnSpPr>
          <p:nvPr/>
        </p:nvCxnSpPr>
        <p:spPr>
          <a:xfrm flipV="1">
            <a:off x="6691177" y="3653381"/>
            <a:ext cx="1694180" cy="109272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36" name="Группа 1035"/>
          <p:cNvGrpSpPr/>
          <p:nvPr/>
        </p:nvGrpSpPr>
        <p:grpSpPr>
          <a:xfrm>
            <a:off x="3995936" y="2132856"/>
            <a:ext cx="720080" cy="1390315"/>
            <a:chOff x="3995936" y="2132856"/>
            <a:chExt cx="720080" cy="1390315"/>
          </a:xfrm>
        </p:grpSpPr>
        <p:cxnSp>
          <p:nvCxnSpPr>
            <p:cNvPr id="31" name="Прямая соединительная линия 30"/>
            <p:cNvCxnSpPr/>
            <p:nvPr/>
          </p:nvCxnSpPr>
          <p:spPr>
            <a:xfrm>
              <a:off x="4355976" y="2204864"/>
              <a:ext cx="0" cy="126846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024" name="Прямоугольник 1023"/>
            <p:cNvSpPr/>
            <p:nvPr/>
          </p:nvSpPr>
          <p:spPr>
            <a:xfrm>
              <a:off x="3995936" y="2132856"/>
              <a:ext cx="720080" cy="288032"/>
            </a:xfrm>
            <a:prstGeom prst="rect">
              <a:avLst/>
            </a:prstGeom>
            <a:solidFill>
              <a:schemeClr val="accent5">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a:solidFill>
                    <a:schemeClr val="bg1"/>
                  </a:solidFill>
                </a:ln>
                <a:solidFill>
                  <a:schemeClr val="bg1"/>
                </a:solidFill>
              </a:endParaRPr>
            </a:p>
          </p:txBody>
        </p:sp>
        <p:cxnSp>
          <p:nvCxnSpPr>
            <p:cNvPr id="1031" name="Прямая соединительная линия 1030"/>
            <p:cNvCxnSpPr/>
            <p:nvPr/>
          </p:nvCxnSpPr>
          <p:spPr>
            <a:xfrm flipH="1">
              <a:off x="4067133" y="3423481"/>
              <a:ext cx="288032" cy="9969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3" name="Прямая соединительная линия 1032"/>
            <p:cNvCxnSpPr/>
            <p:nvPr/>
          </p:nvCxnSpPr>
          <p:spPr>
            <a:xfrm>
              <a:off x="4355976" y="3445252"/>
              <a:ext cx="288032" cy="4984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14228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3118449">
            <a:off x="147719" y="3103325"/>
            <a:ext cx="1951994" cy="12664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Заголовок 2"/>
          <p:cNvSpPr>
            <a:spLocks noGrp="1"/>
          </p:cNvSpPr>
          <p:nvPr>
            <p:ph type="title"/>
          </p:nvPr>
        </p:nvSpPr>
        <p:spPr/>
        <p:txBody>
          <a:bodyPr>
            <a:normAutofit/>
          </a:bodyPr>
          <a:lstStyle/>
          <a:p>
            <a:r>
              <a:rPr lang="ru-RU" sz="3200" dirty="0" smtClean="0"/>
              <a:t>Расстановка столов</a:t>
            </a:r>
            <a:br>
              <a:rPr lang="ru-RU" sz="3200" dirty="0" smtClean="0"/>
            </a:br>
            <a:r>
              <a:rPr lang="ru-RU" sz="3200" dirty="0" smtClean="0"/>
              <a:t>4 команды</a:t>
            </a:r>
            <a:endParaRPr lang="ru-RU" sz="32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508839">
            <a:off x="1990050" y="5066674"/>
            <a:ext cx="1832812" cy="13681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493708">
            <a:off x="5193515" y="5042321"/>
            <a:ext cx="1832812" cy="13681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580476">
            <a:off x="6927414" y="3052487"/>
            <a:ext cx="1832812" cy="13681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Группа 8"/>
          <p:cNvGrpSpPr/>
          <p:nvPr/>
        </p:nvGrpSpPr>
        <p:grpSpPr>
          <a:xfrm>
            <a:off x="4252729" y="2424166"/>
            <a:ext cx="720080" cy="1390315"/>
            <a:chOff x="3995936" y="2132856"/>
            <a:chExt cx="720080" cy="1390315"/>
          </a:xfrm>
        </p:grpSpPr>
        <p:cxnSp>
          <p:nvCxnSpPr>
            <p:cNvPr id="10" name="Прямая соединительная линия 9"/>
            <p:cNvCxnSpPr/>
            <p:nvPr/>
          </p:nvCxnSpPr>
          <p:spPr>
            <a:xfrm>
              <a:off x="4355976" y="2204864"/>
              <a:ext cx="0" cy="126846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Прямоугольник 10"/>
            <p:cNvSpPr/>
            <p:nvPr/>
          </p:nvSpPr>
          <p:spPr>
            <a:xfrm>
              <a:off x="3995936" y="2132856"/>
              <a:ext cx="720080" cy="288032"/>
            </a:xfrm>
            <a:prstGeom prst="rect">
              <a:avLst/>
            </a:prstGeom>
            <a:solidFill>
              <a:schemeClr val="accent5">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a:solidFill>
                    <a:schemeClr val="bg1"/>
                  </a:solidFill>
                </a:ln>
                <a:solidFill>
                  <a:schemeClr val="bg1"/>
                </a:solidFill>
              </a:endParaRPr>
            </a:p>
          </p:txBody>
        </p:sp>
        <p:cxnSp>
          <p:nvCxnSpPr>
            <p:cNvPr id="12" name="Прямая соединительная линия 11"/>
            <p:cNvCxnSpPr/>
            <p:nvPr/>
          </p:nvCxnSpPr>
          <p:spPr>
            <a:xfrm flipH="1">
              <a:off x="4067133" y="3423481"/>
              <a:ext cx="288032" cy="9969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355976" y="3445252"/>
              <a:ext cx="288032" cy="4984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4" name="Прямая соединительная линия 3"/>
          <p:cNvCxnSpPr>
            <a:stCxn id="5" idx="1"/>
            <a:endCxn id="5" idx="3"/>
          </p:cNvCxnSpPr>
          <p:nvPr/>
        </p:nvCxnSpPr>
        <p:spPr>
          <a:xfrm>
            <a:off x="522485" y="2967736"/>
            <a:ext cx="1202462" cy="153765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a:stCxn id="6" idx="1"/>
            <a:endCxn id="6" idx="3"/>
          </p:cNvCxnSpPr>
          <p:nvPr/>
        </p:nvCxnSpPr>
        <p:spPr>
          <a:xfrm>
            <a:off x="2223446" y="5139769"/>
            <a:ext cx="1366020" cy="122196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a:stCxn id="7" idx="1"/>
            <a:endCxn id="7" idx="3"/>
          </p:cNvCxnSpPr>
          <p:nvPr/>
        </p:nvCxnSpPr>
        <p:spPr>
          <a:xfrm flipV="1">
            <a:off x="5360208" y="5199395"/>
            <a:ext cx="1499426" cy="105400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a:stCxn id="8" idx="1"/>
            <a:endCxn id="8" idx="3"/>
          </p:cNvCxnSpPr>
          <p:nvPr/>
        </p:nvCxnSpPr>
        <p:spPr>
          <a:xfrm flipV="1">
            <a:off x="7258762" y="3031221"/>
            <a:ext cx="1170116" cy="141068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72422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1484784"/>
            <a:ext cx="7408333" cy="4641379"/>
          </a:xfrm>
        </p:spPr>
        <p:txBody>
          <a:bodyPr>
            <a:normAutofit/>
          </a:bodyPr>
          <a:lstStyle/>
          <a:p>
            <a:pPr algn="just">
              <a:lnSpc>
                <a:spcPct val="115000"/>
              </a:lnSpc>
              <a:spcAft>
                <a:spcPts val="1000"/>
              </a:spcAft>
            </a:pPr>
            <a:r>
              <a:rPr lang="ru-RU" sz="2000" b="1" dirty="0">
                <a:solidFill>
                  <a:schemeClr val="tx1"/>
                </a:solidFill>
                <a:effectLst>
                  <a:outerShdw blurRad="38100" dist="38100" dir="2700000" algn="tl">
                    <a:srgbClr val="000000">
                      <a:alpha val="43137"/>
                    </a:srgbClr>
                  </a:outerShdw>
                </a:effectLst>
                <a:latin typeface="Times New Roman"/>
                <a:ea typeface="Calibri"/>
                <a:cs typeface="Times New Roman"/>
              </a:rPr>
              <a:t>В лото могут играть как отдельные участники, так и команды. Они получают специальные карточки, которые могут выглядеть совершенно по-разному, в зависимости от фантазии организатора. Простейший пример приведён на рисунке ниже</a:t>
            </a:r>
            <a:r>
              <a:rPr lang="ru-RU" sz="2000" b="1" dirty="0" smtClean="0">
                <a:solidFill>
                  <a:schemeClr val="tx1"/>
                </a:solidFill>
                <a:effectLst>
                  <a:outerShdw blurRad="38100" dist="38100" dir="2700000" algn="tl">
                    <a:srgbClr val="000000">
                      <a:alpha val="43137"/>
                    </a:srgbClr>
                  </a:outerShdw>
                </a:effectLst>
                <a:latin typeface="Times New Roman"/>
                <a:ea typeface="Calibri"/>
                <a:cs typeface="Times New Roman"/>
              </a:rPr>
              <a:t>.</a:t>
            </a:r>
          </a:p>
          <a:p>
            <a:pPr marL="0" indent="0" algn="just">
              <a:lnSpc>
                <a:spcPct val="115000"/>
              </a:lnSpc>
              <a:spcAft>
                <a:spcPts val="1000"/>
              </a:spcAft>
              <a:buNone/>
            </a:pPr>
            <a:endParaRPr lang="ru-RU" sz="2000" dirty="0">
              <a:latin typeface="Calibri"/>
              <a:ea typeface="Calibri"/>
              <a:cs typeface="Times New Roman"/>
            </a:endParaRPr>
          </a:p>
          <a:p>
            <a:endParaRPr lang="ru-RU" dirty="0"/>
          </a:p>
        </p:txBody>
      </p:sp>
      <p:sp>
        <p:nvSpPr>
          <p:cNvPr id="3" name="Заголовок 2"/>
          <p:cNvSpPr>
            <a:spLocks noGrp="1"/>
          </p:cNvSpPr>
          <p:nvPr>
            <p:ph type="title"/>
          </p:nvPr>
        </p:nvSpPr>
        <p:spPr>
          <a:xfrm>
            <a:off x="457200" y="338328"/>
            <a:ext cx="8229600" cy="930432"/>
          </a:xfrm>
        </p:spPr>
        <p:txBody>
          <a:bodyPr/>
          <a:lstStyle/>
          <a:p>
            <a:r>
              <a:rPr lang="ru-RU" dirty="0" smtClean="0"/>
              <a:t>Правила игры</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356992"/>
            <a:ext cx="4104456" cy="187220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37007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692696"/>
            <a:ext cx="7408333" cy="5433467"/>
          </a:xfrm>
        </p:spPr>
        <p:txBody>
          <a:bodyPr/>
          <a:lstStyle/>
          <a:p>
            <a:pPr indent="450215" algn="just">
              <a:lnSpc>
                <a:spcPct val="115000"/>
              </a:lnSpc>
              <a:spcAft>
                <a:spcPts val="0"/>
              </a:spcAft>
            </a:pPr>
            <a:r>
              <a:rPr lang="ru-RU" sz="1800" b="1" dirty="0">
                <a:solidFill>
                  <a:schemeClr val="tx1"/>
                </a:solidFill>
                <a:effectLst>
                  <a:outerShdw blurRad="38100" dist="38100" dir="2700000" algn="tl">
                    <a:srgbClr val="000000">
                      <a:alpha val="43137"/>
                    </a:srgbClr>
                  </a:outerShdw>
                </a:effectLst>
                <a:latin typeface="Times New Roman"/>
                <a:ea typeface="Calibri"/>
                <a:cs typeface="Times New Roman"/>
              </a:rPr>
              <a:t>Ведущий вынимает из мешочка бочонки  с номерами. Команда, у которой в карточке есть номер, названный ведущим, отвечает на предложенный вопрос. Если команда справляется, то может закрыть жетоном номер в карточке, а если нет, то попытать удачу вместо команды, которая не ответила, имеет право любая другая команда. За верный ответ эта команда получит дополнительный жетон, которым впоследствии может закрыть любой номер на своей карточке. Выигрывает та команда, которая первая закроет все клетки с числами на игровом поле</a:t>
            </a:r>
            <a:endParaRPr lang="ru-RU" sz="1800" b="1" dirty="0">
              <a:solidFill>
                <a:schemeClr val="tx1"/>
              </a:solidFill>
              <a:effectLst>
                <a:outerShdw blurRad="38100" dist="38100" dir="2700000" algn="tl">
                  <a:srgbClr val="000000">
                    <a:alpha val="43137"/>
                  </a:srgbClr>
                </a:outerShdw>
              </a:effectLst>
              <a:latin typeface="Calibri"/>
              <a:ea typeface="Calibri"/>
              <a:cs typeface="Times New Roman"/>
            </a:endParaRPr>
          </a:p>
          <a:p>
            <a:pPr marL="0" indent="0">
              <a:buNone/>
            </a:pPr>
            <a:endParaRPr lang="ru-RU" dirty="0"/>
          </a:p>
        </p:txBody>
      </p:sp>
      <p:grpSp>
        <p:nvGrpSpPr>
          <p:cNvPr id="4" name="Группа 3"/>
          <p:cNvGrpSpPr/>
          <p:nvPr/>
        </p:nvGrpSpPr>
        <p:grpSpPr>
          <a:xfrm>
            <a:off x="1691680" y="3645024"/>
            <a:ext cx="5581650" cy="2533650"/>
            <a:chOff x="0" y="0"/>
            <a:chExt cx="5581650" cy="253365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81650" cy="25336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Овал 5"/>
            <p:cNvSpPr/>
            <p:nvPr/>
          </p:nvSpPr>
          <p:spPr>
            <a:xfrm>
              <a:off x="1219200" y="914400"/>
              <a:ext cx="942975" cy="771525"/>
            </a:xfrm>
            <a:prstGeom prst="ellipse">
              <a:avLst/>
            </a:prstGeom>
            <a:solidFill>
              <a:srgbClr val="FFC000"/>
            </a:solidFill>
            <a:ln w="25400" cap="flat" cmpd="sng" algn="ctr">
              <a:solidFill>
                <a:srgbClr val="FFFF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1410289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dirty="0" smtClean="0"/>
              <a:t>Брей-ринг</a:t>
            </a:r>
          </a:p>
          <a:p>
            <a:r>
              <a:rPr lang="ru-RU" dirty="0" smtClean="0"/>
              <a:t>Фотоконкурс «Моя великая Россия»</a:t>
            </a:r>
          </a:p>
          <a:p>
            <a:r>
              <a:rPr lang="ru-RU" dirty="0"/>
              <a:t>Конкурс плакатов «Моя Россия - это Я»</a:t>
            </a:r>
          </a:p>
          <a:p>
            <a:pPr marL="0" indent="0">
              <a:buNone/>
            </a:pPr>
            <a:r>
              <a:rPr lang="ru-RU" dirty="0"/>
              <a:t/>
            </a:r>
            <a:br>
              <a:rPr lang="ru-RU" dirty="0"/>
            </a:br>
            <a:r>
              <a:rPr lang="ru-RU" dirty="0"/>
              <a:t/>
            </a:r>
            <a:br>
              <a:rPr lang="ru-RU" dirty="0"/>
            </a:br>
            <a:endParaRPr lang="ru-RU" dirty="0"/>
          </a:p>
        </p:txBody>
      </p:sp>
      <p:sp>
        <p:nvSpPr>
          <p:cNvPr id="3" name="Заголовок 2"/>
          <p:cNvSpPr>
            <a:spLocks noGrp="1"/>
          </p:cNvSpPr>
          <p:nvPr>
            <p:ph type="title"/>
          </p:nvPr>
        </p:nvSpPr>
        <p:spPr/>
        <p:txBody>
          <a:bodyPr/>
          <a:lstStyle/>
          <a:p>
            <a:r>
              <a:rPr lang="ru-RU" dirty="0" smtClean="0"/>
              <a:t>Так же можно провести</a:t>
            </a:r>
            <a:endParaRPr lang="ru-RU" dirty="0"/>
          </a:p>
        </p:txBody>
      </p:sp>
    </p:spTree>
    <p:extLst>
      <p:ext uri="{BB962C8B-B14F-4D97-AF65-F5344CB8AC3E}">
        <p14:creationId xmlns:p14="http://schemas.microsoft.com/office/powerpoint/2010/main" val="25506155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354</TotalTime>
  <Words>473</Words>
  <Application>Microsoft Office PowerPoint</Application>
  <PresentationFormat>Экран (4:3)</PresentationFormat>
  <Paragraphs>61</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Волна</vt:lpstr>
      <vt:lpstr>Уважаемые коллеги!!!</vt:lpstr>
      <vt:lpstr>МКУ «Отдел культуры, архивного дела, молодежной политики и спорта администрации Зейского района </vt:lpstr>
      <vt:lpstr>История праздника</vt:lpstr>
      <vt:lpstr>Презентация PowerPoint</vt:lpstr>
      <vt:lpstr>Презентация PowerPoint</vt:lpstr>
      <vt:lpstr>Стадии подготовки к состязанию</vt:lpstr>
      <vt:lpstr>Разработка вопросов </vt:lpstr>
      <vt:lpstr>РЕКВЕЗИТ МЕРОПРИЯТИЯ</vt:lpstr>
      <vt:lpstr>Расстановка столов в аудитории 3 команды</vt:lpstr>
      <vt:lpstr>Расстановка столов 4 команды</vt:lpstr>
      <vt:lpstr>Правила игры</vt:lpstr>
      <vt:lpstr>Презентация PowerPoint</vt:lpstr>
      <vt:lpstr>Так же можно провести</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Уважаемые коллеги!!!</dc:title>
  <dc:creator>Admin</dc:creator>
  <cp:lastModifiedBy>Admin</cp:lastModifiedBy>
  <cp:revision>22</cp:revision>
  <dcterms:created xsi:type="dcterms:W3CDTF">2021-10-01T06:30:42Z</dcterms:created>
  <dcterms:modified xsi:type="dcterms:W3CDTF">2021-10-04T08:16:09Z</dcterms:modified>
</cp:coreProperties>
</file>