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1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70" r:id="rId14"/>
    <p:sldId id="271" r:id="rId15"/>
    <p:sldId id="272" r:id="rId16"/>
    <p:sldId id="273" r:id="rId17"/>
    <p:sldId id="279" r:id="rId18"/>
    <p:sldId id="283" r:id="rId19"/>
    <p:sldId id="284" r:id="rId20"/>
    <p:sldId id="285" r:id="rId21"/>
    <p:sldId id="286" r:id="rId22"/>
    <p:sldId id="280" r:id="rId23"/>
    <p:sldId id="267" r:id="rId24"/>
    <p:sldId id="268" r:id="rId25"/>
    <p:sldId id="274" r:id="rId26"/>
    <p:sldId id="275" r:id="rId27"/>
    <p:sldId id="276" r:id="rId28"/>
    <p:sldId id="277" r:id="rId29"/>
    <p:sldId id="278" r:id="rId30"/>
    <p:sldId id="282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663300"/>
    <a:srgbClr val="993300"/>
    <a:srgbClr val="990000"/>
    <a:srgbClr val="CC0000"/>
    <a:srgbClr val="0000CC"/>
    <a:srgbClr val="A50021"/>
    <a:srgbClr val="990033"/>
    <a:srgbClr val="0000F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1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17.02.2021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image" Target="../media/image47.jpeg"/><Relationship Id="rId7" Type="http://schemas.openxmlformats.org/officeDocument/2006/relationships/image" Target="../media/image5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jpeg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7" Type="http://schemas.openxmlformats.org/officeDocument/2006/relationships/image" Target="../media/image6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jpeg"/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Relationship Id="rId9" Type="http://schemas.openxmlformats.org/officeDocument/2006/relationships/image" Target="../media/image74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7" Type="http://schemas.openxmlformats.org/officeDocument/2006/relationships/image" Target="../media/image7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7" Type="http://schemas.openxmlformats.org/officeDocument/2006/relationships/image" Target="../media/image8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3.jpeg"/><Relationship Id="rId5" Type="http://schemas.openxmlformats.org/officeDocument/2006/relationships/image" Target="../media/image82.png"/><Relationship Id="rId4" Type="http://schemas.openxmlformats.org/officeDocument/2006/relationships/image" Target="../media/image8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jpeg"/><Relationship Id="rId3" Type="http://schemas.openxmlformats.org/officeDocument/2006/relationships/image" Target="../media/image91.jpeg"/><Relationship Id="rId7" Type="http://schemas.openxmlformats.org/officeDocument/2006/relationships/image" Target="../media/image9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jpeg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Admin\Desktop\МАСЛЕНИЦА\5120x2880-lemon-glacier-solid-color-background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426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Прямоугольник 16"/>
          <p:cNvSpPr/>
          <p:nvPr/>
        </p:nvSpPr>
        <p:spPr>
          <a:xfrm>
            <a:off x="2578247" y="1700808"/>
            <a:ext cx="384348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Уважаемые коллеги!!! </a:t>
            </a:r>
            <a:endParaRPr lang="ru-RU" sz="28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107504" y="2636912"/>
            <a:ext cx="892899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Для просмотра презентации просим вас включить полноэкранный режим </a:t>
            </a:r>
            <a:endParaRPr lang="ru-RU" sz="2000" b="1" i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95536" y="3079679"/>
            <a:ext cx="8352928" cy="8617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через вкладку «Показ слайдов» или нажав кнопки </a:t>
            </a:r>
            <a:r>
              <a:rPr lang="en-US" sz="2000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Shift</a:t>
            </a:r>
            <a:r>
              <a:rPr lang="en-US" sz="2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+F5</a:t>
            </a:r>
            <a:r>
              <a:rPr lang="ru-RU" sz="2000" b="1" i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.</a:t>
            </a:r>
          </a:p>
          <a:p>
            <a:pPr algn="ctr"/>
            <a:endParaRPr lang="ru-RU" sz="1000" b="1" i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  <a:p>
            <a:pPr algn="ctr"/>
            <a:r>
              <a:rPr lang="ru-RU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Для воспроизведения музыкального сопровождения  включите звук    </a:t>
            </a:r>
            <a:endParaRPr lang="ru-RU" b="1" i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20" name="Рисунок 19" descr="C:\Users\Admin\Desktop\Мои документы\личные документы\GerbZeaR.gif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4606" y="246673"/>
            <a:ext cx="970769" cy="1224136"/>
          </a:xfrm>
          <a:prstGeom prst="rect">
            <a:avLst/>
          </a:prstGeom>
          <a:noFill/>
          <a:ln>
            <a:noFill/>
          </a:ln>
          <a:effectLst>
            <a:softEdge rad="31750"/>
          </a:effectLst>
        </p:spPr>
      </p:pic>
      <p:sp>
        <p:nvSpPr>
          <p:cNvPr id="21" name="Прямоугольник 20"/>
          <p:cNvSpPr/>
          <p:nvPr/>
        </p:nvSpPr>
        <p:spPr>
          <a:xfrm>
            <a:off x="2743094" y="4390961"/>
            <a:ext cx="371608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Благодарим за внимание!</a:t>
            </a:r>
            <a:endParaRPr lang="ru-RU" sz="24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332883" y="4922409"/>
            <a:ext cx="4536504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Приятного просмотра!</a:t>
            </a:r>
            <a:endParaRPr lang="ru-RU" sz="2400" b="1" i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" name="Масленица - веселая музыка на выход! (www.hotplayer.ru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38864" y="3429000"/>
            <a:ext cx="609600" cy="609600"/>
          </a:xfrm>
          <a:prstGeom prst="rect">
            <a:avLst/>
          </a:prstGeom>
        </p:spPr>
      </p:pic>
      <p:pic>
        <p:nvPicPr>
          <p:cNvPr id="24" name="Масленица - веселая музыка на выход! (www.hotplayer.ru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4088" y="562771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213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73088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 numSld="999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Admin\Desktop\Мои документы\личные документы\GerbZeaR.gif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542" y="103252"/>
            <a:ext cx="348916" cy="473855"/>
          </a:xfrm>
          <a:prstGeom prst="rect">
            <a:avLst/>
          </a:prstGeom>
          <a:noFill/>
          <a:ln>
            <a:noFill/>
          </a:ln>
          <a:effectLst>
            <a:softEdge rad="3175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670768" y="577108"/>
            <a:ext cx="7968207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МКУ «Отдел культуры, архивного дела, молодёжной политики и спорта   </a:t>
            </a:r>
            <a:endParaRPr lang="ru-RU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33450" y="946440"/>
            <a:ext cx="3693255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i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а</a:t>
            </a:r>
            <a:r>
              <a:rPr lang="ru-RU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дминистрации Зейского района»</a:t>
            </a:r>
            <a:endParaRPr lang="ru-RU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07604" y="1368643"/>
            <a:ext cx="7128792" cy="3539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700" b="1" i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МУ «Социально-культурный центр Зейского района» </a:t>
            </a:r>
            <a:endParaRPr lang="ru-RU" sz="1700" b="1" i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-51367" y="2420888"/>
            <a:ext cx="926292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Методические рекомендации по организации и проведению народного гуляния</a:t>
            </a:r>
            <a:endParaRPr lang="ru-RU" sz="20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16479" y="2820998"/>
            <a:ext cx="4746556" cy="63094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5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«Широкая Масленица»</a:t>
            </a:r>
            <a:endParaRPr lang="ru-RU" sz="35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Рисунок 8" descr="C:\Users\Admin\Desktop\МАСЛЕНИЦА\11837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151424"/>
            <a:ext cx="3384376" cy="2437816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</p:pic>
      <p:pic>
        <p:nvPicPr>
          <p:cNvPr id="10" name="Рисунок 9" descr="C:\Users\Admin\Desktop\МАСЛЕНИЦА\2018Holidays___Carnival_Delicious_pancakes_with_red_caviar_and_sour_cream_for_the_Russian_holiday_Maslenitsa_2019_130491_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0804" y="3905801"/>
            <a:ext cx="3933096" cy="2736304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</p:pic>
      <p:pic>
        <p:nvPicPr>
          <p:cNvPr id="11" name="Рисунок 10" descr="C:\Users\Admin\Desktop\МАСЛЕНИЦА\SVKBaQrQZcXJcC6yUKacnlh1YZRAxlSRIufZIPzB.jpe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0492" y="3180476"/>
            <a:ext cx="3291061" cy="2379712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71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179512" y="3936157"/>
            <a:ext cx="878497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FF0000"/>
                </a:solidFill>
                <a:latin typeface="Gabriola" panose="04040605051002020D02" pitchFamily="82" charset="0"/>
              </a:rPr>
              <a:t>Масленица – один из самых </a:t>
            </a:r>
            <a:r>
              <a:rPr lang="ru-RU" sz="28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весёлых </a:t>
            </a:r>
            <a:r>
              <a:rPr lang="ru-RU" sz="2800" b="1" dirty="0">
                <a:solidFill>
                  <a:srgbClr val="FF0000"/>
                </a:solidFill>
                <a:latin typeface="Gabriola" panose="04040605051002020D02" pitchFamily="82" charset="0"/>
              </a:rPr>
              <a:t>праздников в году, </a:t>
            </a:r>
            <a:endParaRPr lang="ru-RU" sz="2800" b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который </a:t>
            </a:r>
            <a:r>
              <a:rPr lang="ru-RU" sz="2800" b="1" dirty="0">
                <a:solidFill>
                  <a:srgbClr val="FF0000"/>
                </a:solidFill>
                <a:latin typeface="Gabriola" panose="04040605051002020D02" pitchFamily="82" charset="0"/>
              </a:rPr>
              <a:t>широко отмечается по всей России. </a:t>
            </a:r>
            <a:endParaRPr lang="ru-RU" sz="2800" b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Он </a:t>
            </a:r>
            <a:r>
              <a:rPr lang="ru-RU" sz="2800" b="1" dirty="0">
                <a:solidFill>
                  <a:srgbClr val="FF0000"/>
                </a:solidFill>
                <a:latin typeface="Gabriola" panose="04040605051002020D02" pitchFamily="82" charset="0"/>
              </a:rPr>
              <a:t>отражает вековые традиции, бережно хранимые </a:t>
            </a:r>
            <a:endParaRPr lang="ru-RU" sz="2800" b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и </a:t>
            </a:r>
            <a:r>
              <a:rPr lang="ru-RU" sz="2800" b="1" dirty="0">
                <a:solidFill>
                  <a:srgbClr val="FF0000"/>
                </a:solidFill>
                <a:latin typeface="Gabriola" panose="04040605051002020D02" pitchFamily="82" charset="0"/>
              </a:rPr>
              <a:t>передаваемые из поколения в поколение.  </a:t>
            </a:r>
            <a:endParaRPr lang="ru-RU" sz="2800" b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8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Это </a:t>
            </a:r>
            <a:r>
              <a:rPr lang="ru-RU" sz="2800" b="1" dirty="0">
                <a:solidFill>
                  <a:srgbClr val="FF0000"/>
                </a:solidFill>
                <a:latin typeface="Gabriola" panose="04040605051002020D02" pitchFamily="82" charset="0"/>
              </a:rPr>
              <a:t>недельный праздник-обряд с хороводами, песнями, плясками, играми, </a:t>
            </a:r>
            <a:r>
              <a:rPr lang="ru-RU" sz="28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посвящённый </a:t>
            </a:r>
            <a:r>
              <a:rPr lang="ru-RU" sz="2800" b="1" dirty="0">
                <a:solidFill>
                  <a:srgbClr val="FF0000"/>
                </a:solidFill>
                <a:latin typeface="Gabriola" panose="04040605051002020D02" pitchFamily="82" charset="0"/>
              </a:rPr>
              <a:t>прощанию с зимой и встрече весны.</a:t>
            </a:r>
          </a:p>
        </p:txBody>
      </p:sp>
      <p:pic>
        <p:nvPicPr>
          <p:cNvPr id="5" name="Рисунок 4" descr="C:\Users\Admin\Desktop\МАСЛЕНИЦА\scale_1200 (8)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2286" y="116632"/>
            <a:ext cx="5741670" cy="381952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1189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107504" y="188640"/>
            <a:ext cx="8856984" cy="489364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>
                <a:solidFill>
                  <a:srgbClr val="FF0000"/>
                </a:solidFill>
                <a:latin typeface="Gabriola" panose="04040605051002020D02" pitchFamily="82" charset="0"/>
              </a:rPr>
              <a:t>Наши предки почитали солнце, как Бога, ведь оно давало жизнь всему. </a:t>
            </a:r>
            <a:endParaRPr lang="ru-RU" sz="2600" b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Люди </a:t>
            </a:r>
            <a:r>
              <a:rPr lang="ru-RU" sz="2600" b="1" dirty="0">
                <a:solidFill>
                  <a:srgbClr val="FF0000"/>
                </a:solidFill>
                <a:latin typeface="Gabriola" panose="04040605051002020D02" pitchFamily="82" charset="0"/>
              </a:rPr>
              <a:t>радовались солнцу, которое с приближением весны начинало появляться </a:t>
            </a:r>
            <a:r>
              <a:rPr lang="ru-RU" sz="26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всё </a:t>
            </a:r>
            <a:r>
              <a:rPr lang="ru-RU" sz="2600" b="1" dirty="0">
                <a:solidFill>
                  <a:srgbClr val="FF0000"/>
                </a:solidFill>
                <a:latin typeface="Gabriola" panose="04040605051002020D02" pitchFamily="82" charset="0"/>
              </a:rPr>
              <a:t>чаще. Поэтому и появилась традиция в честь весеннего солнца печь круглые, по форме напоминающие солнце, </a:t>
            </a:r>
            <a:r>
              <a:rPr lang="ru-RU" sz="26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лепёшки</a:t>
            </a:r>
            <a:r>
              <a:rPr lang="ru-RU" sz="2600" b="1" dirty="0">
                <a:solidFill>
                  <a:srgbClr val="FF0000"/>
                </a:solidFill>
                <a:latin typeface="Gabriola" panose="04040605051002020D02" pitchFamily="82" charset="0"/>
              </a:rPr>
              <a:t>. </a:t>
            </a:r>
            <a:endParaRPr lang="ru-RU" sz="2600" b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Считалось</a:t>
            </a:r>
            <a:r>
              <a:rPr lang="ru-RU" sz="2600" b="1" dirty="0">
                <a:solidFill>
                  <a:srgbClr val="FF0000"/>
                </a:solidFill>
                <a:latin typeface="Gabriola" panose="04040605051002020D02" pitchFamily="82" charset="0"/>
              </a:rPr>
              <a:t>, что съев такое кушанье, человек получит </a:t>
            </a:r>
            <a:r>
              <a:rPr lang="ru-RU" sz="26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частичку </a:t>
            </a:r>
          </a:p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солнечного </a:t>
            </a:r>
            <a:r>
              <a:rPr lang="ru-RU" sz="2600" b="1" dirty="0">
                <a:solidFill>
                  <a:srgbClr val="FF0000"/>
                </a:solidFill>
                <a:latin typeface="Gabriola" panose="04040605051002020D02" pitchFamily="82" charset="0"/>
              </a:rPr>
              <a:t>света и тепла. Со временем </a:t>
            </a:r>
            <a:r>
              <a:rPr lang="ru-RU" sz="26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лепёшки </a:t>
            </a:r>
            <a:r>
              <a:rPr lang="ru-RU" sz="2600" b="1" dirty="0">
                <a:solidFill>
                  <a:srgbClr val="FF0000"/>
                </a:solidFill>
                <a:latin typeface="Gabriola" panose="04040605051002020D02" pitchFamily="82" charset="0"/>
              </a:rPr>
              <a:t>заменили блинами. </a:t>
            </a:r>
            <a:endParaRPr lang="ru-RU" sz="2600" b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Круглые</a:t>
            </a:r>
            <a:r>
              <a:rPr lang="ru-RU" sz="2600" b="1" dirty="0">
                <a:solidFill>
                  <a:srgbClr val="FF0000"/>
                </a:solidFill>
                <a:latin typeface="Gabriola" panose="04040605051002020D02" pitchFamily="82" charset="0"/>
              </a:rPr>
              <a:t>, румяные, горячие, </a:t>
            </a:r>
            <a:r>
              <a:rPr lang="ru-RU" sz="26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- </a:t>
            </a:r>
            <a:r>
              <a:rPr lang="ru-RU" sz="2600" b="1" dirty="0">
                <a:solidFill>
                  <a:srgbClr val="FF0000"/>
                </a:solidFill>
                <a:latin typeface="Gabriola" panose="04040605051002020D02" pitchFamily="82" charset="0"/>
              </a:rPr>
              <a:t>блины являются символом солнца, </a:t>
            </a:r>
            <a:endParaRPr lang="ru-RU" sz="2600" b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6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а </a:t>
            </a:r>
            <a:r>
              <a:rPr lang="ru-RU" sz="2600" b="1" dirty="0">
                <a:solidFill>
                  <a:srgbClr val="FF0000"/>
                </a:solidFill>
                <a:latin typeface="Gabriola" panose="04040605051002020D02" pitchFamily="82" charset="0"/>
              </a:rPr>
              <a:t>значит, обновления и плодородия</a:t>
            </a:r>
            <a:r>
              <a:rPr lang="ru-RU" sz="26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. </a:t>
            </a:r>
          </a:p>
          <a:p>
            <a:pPr algn="ctr"/>
            <a:r>
              <a:rPr lang="ru-RU" sz="2600" b="1" dirty="0">
                <a:solidFill>
                  <a:srgbClr val="FF0000"/>
                </a:solidFill>
                <a:latin typeface="Gabriola" panose="04040605051002020D02" pitchFamily="82" charset="0"/>
              </a:rPr>
              <a:t>Блинов на Масленицу нужно было печь и есть как можно больше. Подавали их со всевозможными начинками: рыбой, капустой, </a:t>
            </a:r>
            <a:r>
              <a:rPr lang="ru-RU" sz="26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мёдом</a:t>
            </a:r>
            <a:r>
              <a:rPr lang="ru-RU" sz="2600" b="1" dirty="0">
                <a:solidFill>
                  <a:srgbClr val="FF0000"/>
                </a:solidFill>
                <a:latin typeface="Gabriola" panose="04040605051002020D02" pitchFamily="82" charset="0"/>
              </a:rPr>
              <a:t>, ну и, конечно, с маслом и сметаной. Выпекание блинов стало своего рода ритуалом привлечения солнца, благоденствия, достатка, благополучия.</a:t>
            </a:r>
          </a:p>
        </p:txBody>
      </p:sp>
      <p:pic>
        <p:nvPicPr>
          <p:cNvPr id="6" name="Рисунок 5" descr="C:\Users\Admin\Desktop\МАСЛЕНИЦА\masleniua-bliny-busy-tvorog-iagody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992209"/>
            <a:ext cx="2448272" cy="1781471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7" name="Рисунок 6" descr="C:\Users\Admin\Desktop\МАСЛЕНИЦА\maxresdefault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77" r="7022"/>
          <a:stretch/>
        </p:blipFill>
        <p:spPr bwMode="auto">
          <a:xfrm>
            <a:off x="3412162" y="5006273"/>
            <a:ext cx="2520280" cy="1781471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Admin\Desktop\МАСЛЕНИЦА\Depositphotos_94694398_l-2015-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987381"/>
            <a:ext cx="2592288" cy="1755651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9991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107504" y="188640"/>
            <a:ext cx="8856984" cy="449353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3500" b="1" u="sng" dirty="0">
                <a:solidFill>
                  <a:srgbClr val="FF0000"/>
                </a:solidFill>
                <a:latin typeface="Gabriola" panose="04040605051002020D02" pitchFamily="82" charset="0"/>
              </a:rPr>
              <a:t>Масленичная неделя</a:t>
            </a:r>
          </a:p>
          <a:p>
            <a:pPr algn="ctr"/>
            <a:r>
              <a:rPr lang="ru-RU" sz="2500" b="1" dirty="0">
                <a:solidFill>
                  <a:srgbClr val="FF0000"/>
                </a:solidFill>
                <a:latin typeface="Gabriola" panose="04040605051002020D02" pitchFamily="82" charset="0"/>
              </a:rPr>
              <a:t>Масленица празднуется семь дней, с понедельника по воскресенье. </a:t>
            </a:r>
            <a:endParaRPr lang="ru-RU" sz="2500" b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5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Вся </a:t>
            </a:r>
            <a:r>
              <a:rPr lang="ru-RU" sz="2500" b="1" dirty="0">
                <a:solidFill>
                  <a:srgbClr val="FF0000"/>
                </a:solidFill>
                <a:latin typeface="Gabriola" panose="04040605051002020D02" pitchFamily="82" charset="0"/>
              </a:rPr>
              <a:t>неделя делится на два периода: Узкая Масленица и Широкая Масленица. </a:t>
            </a:r>
            <a:endParaRPr lang="ru-RU" sz="2500" b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5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Узкая </a:t>
            </a:r>
            <a:r>
              <a:rPr lang="ru-RU" sz="2500" b="1" dirty="0">
                <a:solidFill>
                  <a:srgbClr val="FF0000"/>
                </a:solidFill>
                <a:latin typeface="Gabriola" panose="04040605051002020D02" pitchFamily="82" charset="0"/>
              </a:rPr>
              <a:t>Масленица </a:t>
            </a:r>
            <a:r>
              <a:rPr lang="ru-RU" sz="25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- </a:t>
            </a:r>
            <a:r>
              <a:rPr lang="ru-RU" sz="2500" b="1" dirty="0">
                <a:solidFill>
                  <a:srgbClr val="FF0000"/>
                </a:solidFill>
                <a:latin typeface="Gabriola" panose="04040605051002020D02" pitchFamily="82" charset="0"/>
              </a:rPr>
              <a:t>первые три дня: понедельник, вторник и </a:t>
            </a:r>
            <a:r>
              <a:rPr lang="ru-RU" sz="25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среда.</a:t>
            </a:r>
          </a:p>
          <a:p>
            <a:pPr algn="ctr"/>
            <a:r>
              <a:rPr lang="ru-RU" sz="25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Широкая </a:t>
            </a:r>
            <a:r>
              <a:rPr lang="ru-RU" sz="2500" b="1" dirty="0">
                <a:solidFill>
                  <a:srgbClr val="FF0000"/>
                </a:solidFill>
                <a:latin typeface="Gabriola" panose="04040605051002020D02" pitchFamily="82" charset="0"/>
              </a:rPr>
              <a:t>Масленица -</a:t>
            </a:r>
            <a:r>
              <a:rPr lang="ru-RU" sz="25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 </a:t>
            </a:r>
            <a:r>
              <a:rPr lang="ru-RU" sz="2500" b="1" dirty="0">
                <a:solidFill>
                  <a:srgbClr val="FF0000"/>
                </a:solidFill>
                <a:latin typeface="Gabriola" panose="04040605051002020D02" pitchFamily="82" charset="0"/>
              </a:rPr>
              <a:t>это последние четыре дня, с четверга по воскресенье. </a:t>
            </a:r>
            <a:endParaRPr lang="ru-RU" sz="2500" b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5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В </a:t>
            </a:r>
            <a:r>
              <a:rPr lang="ru-RU" sz="2500" b="1" dirty="0">
                <a:solidFill>
                  <a:srgbClr val="FF0000"/>
                </a:solidFill>
                <a:latin typeface="Gabriola" panose="04040605051002020D02" pitchFamily="82" charset="0"/>
              </a:rPr>
              <a:t>первые три дня хозяйкам можно было заниматься домашними делами, делать уборку. С четверга все работы прекращались, и начиналась Широкая Масленица. </a:t>
            </a:r>
            <a:endParaRPr lang="ru-RU" sz="2500" b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5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В </a:t>
            </a:r>
            <a:r>
              <a:rPr lang="ru-RU" sz="2500" b="1" dirty="0">
                <a:solidFill>
                  <a:srgbClr val="FF0000"/>
                </a:solidFill>
                <a:latin typeface="Gabriola" panose="04040605051002020D02" pitchFamily="82" charset="0"/>
              </a:rPr>
              <a:t>эти дни любые работы по хозяйству и по дому запрещались. </a:t>
            </a:r>
            <a:endParaRPr lang="ru-RU" sz="2500" b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5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 </a:t>
            </a:r>
            <a:r>
              <a:rPr lang="ru-RU" sz="2500" b="1" dirty="0">
                <a:solidFill>
                  <a:srgbClr val="FF0000"/>
                </a:solidFill>
                <a:latin typeface="Gabriola" panose="04040605051002020D02" pitchFamily="82" charset="0"/>
              </a:rPr>
              <a:t>Разрешалось только развлекаться и печь блины.</a:t>
            </a:r>
          </a:p>
          <a:p>
            <a:pPr algn="ctr"/>
            <a:r>
              <a:rPr lang="ru-RU" sz="2300" b="1" u="sng" dirty="0">
                <a:solidFill>
                  <a:srgbClr val="FF0000"/>
                </a:solidFill>
                <a:latin typeface="Gabriola" panose="04040605051002020D02" pitchFamily="82" charset="0"/>
              </a:rPr>
              <a:t>Каждый день масленичной недели имеет свое название и наполнен уникальным </a:t>
            </a:r>
            <a:r>
              <a:rPr lang="ru-RU" sz="2300" b="1" u="sng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смыслом!</a:t>
            </a:r>
            <a:endParaRPr lang="ru-RU" sz="2300" b="1" u="sng" dirty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800" b="1" dirty="0">
                <a:solidFill>
                  <a:srgbClr val="990000"/>
                </a:solidFill>
                <a:latin typeface="Gabriola" panose="04040605051002020D02" pitchFamily="82" charset="0"/>
              </a:rPr>
              <a:t>Итак, дни масленичной недели:</a:t>
            </a:r>
          </a:p>
        </p:txBody>
      </p:sp>
      <p:pic>
        <p:nvPicPr>
          <p:cNvPr id="4" name="Рисунок 3" descr="C:\Users\Admin\Desktop\МАСЛЕНИЦА\3627966f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5" y="4725144"/>
            <a:ext cx="2798719" cy="1914525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5" name="TextBox 4"/>
          <p:cNvSpPr txBox="1"/>
          <p:nvPr/>
        </p:nvSpPr>
        <p:spPr>
          <a:xfrm>
            <a:off x="107503" y="4725144"/>
            <a:ext cx="6048671" cy="169277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600" b="1" u="sng" dirty="0">
                <a:solidFill>
                  <a:srgbClr val="993300"/>
                </a:solidFill>
                <a:latin typeface="Gabriola" panose="04040605051002020D02" pitchFamily="82" charset="0"/>
              </a:rPr>
              <a:t>Понедельник </a:t>
            </a:r>
            <a:r>
              <a:rPr lang="ru-RU" sz="2600" b="1" u="sng" dirty="0" smtClean="0">
                <a:solidFill>
                  <a:srgbClr val="993300"/>
                </a:solidFill>
                <a:latin typeface="Gabriola" panose="04040605051002020D02" pitchFamily="82" charset="0"/>
              </a:rPr>
              <a:t>- </a:t>
            </a:r>
            <a:r>
              <a:rPr lang="ru-RU" sz="2600" b="1" u="sng" dirty="0">
                <a:solidFill>
                  <a:srgbClr val="993300"/>
                </a:solidFill>
                <a:latin typeface="Gabriola" panose="04040605051002020D02" pitchFamily="82" charset="0"/>
              </a:rPr>
              <a:t>«Встреча</a:t>
            </a:r>
            <a:r>
              <a:rPr lang="ru-RU" sz="2600" b="1" u="sng" dirty="0" smtClean="0">
                <a:solidFill>
                  <a:srgbClr val="993300"/>
                </a:solidFill>
                <a:latin typeface="Gabriola" panose="04040605051002020D02" pitchFamily="82" charset="0"/>
              </a:rPr>
              <a:t>»</a:t>
            </a:r>
            <a:endParaRPr lang="ru-RU" sz="2600" b="1" u="sng" dirty="0">
              <a:solidFill>
                <a:srgbClr val="9933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600" b="1" dirty="0">
                <a:solidFill>
                  <a:srgbClr val="993300"/>
                </a:solidFill>
                <a:latin typeface="Gabriola" panose="04040605051002020D02" pitchFamily="82" charset="0"/>
              </a:rPr>
              <a:t>Первый день масленичной недели называется «Встреча» </a:t>
            </a:r>
            <a:r>
              <a:rPr lang="ru-RU" sz="2600" b="1" dirty="0" smtClean="0">
                <a:solidFill>
                  <a:srgbClr val="993300"/>
                </a:solidFill>
                <a:latin typeface="Gabriola" panose="04040605051002020D02" pitchFamily="82" charset="0"/>
              </a:rPr>
              <a:t>- </a:t>
            </a:r>
            <a:r>
              <a:rPr lang="ru-RU" sz="2600" b="1" dirty="0">
                <a:solidFill>
                  <a:srgbClr val="993300"/>
                </a:solidFill>
                <a:latin typeface="Gabriola" panose="04040605051002020D02" pitchFamily="82" charset="0"/>
              </a:rPr>
              <a:t>это встреча Масленицы. </a:t>
            </a:r>
            <a:endParaRPr lang="ru-RU" sz="2600" b="1" dirty="0" smtClean="0">
              <a:solidFill>
                <a:srgbClr val="9933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600" b="1" dirty="0" smtClean="0">
                <a:solidFill>
                  <a:srgbClr val="993300"/>
                </a:solidFill>
                <a:latin typeface="Gabriola" panose="04040605051002020D02" pitchFamily="82" charset="0"/>
              </a:rPr>
              <a:t>В </a:t>
            </a:r>
            <a:r>
              <a:rPr lang="ru-RU" sz="2600" b="1" dirty="0">
                <a:solidFill>
                  <a:srgbClr val="993300"/>
                </a:solidFill>
                <a:latin typeface="Gabriola" panose="04040605051002020D02" pitchFamily="82" charset="0"/>
              </a:rPr>
              <a:t>этот день начинают печь блины. </a:t>
            </a:r>
            <a:endParaRPr lang="ru-RU" sz="2600" b="1" dirty="0" smtClean="0">
              <a:solidFill>
                <a:srgbClr val="99330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075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2699794" y="68431"/>
            <a:ext cx="6192686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>
                <a:solidFill>
                  <a:srgbClr val="993300"/>
                </a:solidFill>
                <a:latin typeface="Gabriola" panose="04040605051002020D02" pitchFamily="82" charset="0"/>
              </a:rPr>
              <a:t>Вторник </a:t>
            </a:r>
            <a:r>
              <a:rPr lang="ru-RU" sz="2400" b="1" u="sng" dirty="0" smtClean="0">
                <a:solidFill>
                  <a:srgbClr val="993300"/>
                </a:solidFill>
                <a:latin typeface="Gabriola" panose="04040605051002020D02" pitchFamily="82" charset="0"/>
              </a:rPr>
              <a:t>- </a:t>
            </a:r>
            <a:r>
              <a:rPr lang="ru-RU" sz="2400" b="1" u="sng" dirty="0">
                <a:solidFill>
                  <a:srgbClr val="993300"/>
                </a:solidFill>
                <a:latin typeface="Gabriola" panose="04040605051002020D02" pitchFamily="82" charset="0"/>
              </a:rPr>
              <a:t>«</a:t>
            </a:r>
            <a:r>
              <a:rPr lang="ru-RU" sz="2400" b="1" u="sng" dirty="0" err="1">
                <a:solidFill>
                  <a:srgbClr val="993300"/>
                </a:solidFill>
                <a:latin typeface="Gabriola" panose="04040605051002020D02" pitchFamily="82" charset="0"/>
              </a:rPr>
              <a:t>Заигрыши</a:t>
            </a:r>
            <a:r>
              <a:rPr lang="ru-RU" sz="2400" b="1" u="sng" dirty="0" smtClean="0">
                <a:solidFill>
                  <a:srgbClr val="993300"/>
                </a:solidFill>
                <a:latin typeface="Gabriola" panose="04040605051002020D02" pitchFamily="82" charset="0"/>
              </a:rPr>
              <a:t>»</a:t>
            </a:r>
            <a:endParaRPr lang="ru-RU" sz="2400" b="1" u="sng" dirty="0">
              <a:solidFill>
                <a:srgbClr val="9933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dirty="0">
                <a:solidFill>
                  <a:srgbClr val="993300"/>
                </a:solidFill>
                <a:latin typeface="Gabriola" panose="04040605051002020D02" pitchFamily="82" charset="0"/>
              </a:rPr>
              <a:t>Вторник традиционно был </a:t>
            </a:r>
            <a:r>
              <a:rPr lang="ru-RU" sz="2400" b="1" dirty="0" smtClean="0">
                <a:solidFill>
                  <a:srgbClr val="993300"/>
                </a:solidFill>
                <a:latin typeface="Gabriola" panose="04040605051002020D02" pitchFamily="82" charset="0"/>
              </a:rPr>
              <a:t>днём </a:t>
            </a:r>
            <a:r>
              <a:rPr lang="ru-RU" sz="2400" b="1" dirty="0">
                <a:solidFill>
                  <a:srgbClr val="993300"/>
                </a:solidFill>
                <a:latin typeface="Gabriola" panose="04040605051002020D02" pitchFamily="82" charset="0"/>
              </a:rPr>
              <a:t>гуляний, игр и забав. </a:t>
            </a:r>
            <a:endParaRPr lang="ru-RU" sz="2400" b="1" dirty="0" smtClean="0">
              <a:solidFill>
                <a:srgbClr val="9933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dirty="0" smtClean="0">
                <a:solidFill>
                  <a:srgbClr val="993300"/>
                </a:solidFill>
                <a:latin typeface="Gabriola" panose="04040605051002020D02" pitchFamily="82" charset="0"/>
              </a:rPr>
              <a:t>В </a:t>
            </a:r>
            <a:r>
              <a:rPr lang="ru-RU" sz="2400" b="1" dirty="0">
                <a:solidFill>
                  <a:srgbClr val="993300"/>
                </a:solidFill>
                <a:latin typeface="Gabriola" panose="04040605051002020D02" pitchFamily="82" charset="0"/>
              </a:rPr>
              <a:t>этот день с утра начиналось веселье, катались на санях, ледяных горках, каруселях. По улицам ходили скоморохи, развлекая народ и угощаясь щедрыми подаяниями хозяек. </a:t>
            </a:r>
            <a:endParaRPr lang="ru-RU" sz="2400" b="1" dirty="0" smtClean="0">
              <a:solidFill>
                <a:srgbClr val="9933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dirty="0" smtClean="0">
                <a:solidFill>
                  <a:srgbClr val="993300"/>
                </a:solidFill>
                <a:latin typeface="Gabriola" panose="04040605051002020D02" pitchFamily="82" charset="0"/>
              </a:rPr>
              <a:t>В </a:t>
            </a:r>
            <a:r>
              <a:rPr lang="ru-RU" sz="2400" b="1" dirty="0">
                <a:solidFill>
                  <a:srgbClr val="993300"/>
                </a:solidFill>
                <a:latin typeface="Gabriola" panose="04040605051002020D02" pitchFamily="82" charset="0"/>
              </a:rPr>
              <a:t>этот день звали родных и знакомых на блины.</a:t>
            </a:r>
            <a:endParaRPr lang="ru-RU" sz="2400" b="1" dirty="0" smtClean="0">
              <a:solidFill>
                <a:srgbClr val="993300"/>
              </a:solidFill>
              <a:latin typeface="Gabriola" panose="04040605051002020D02" pitchFamily="82" charset="0"/>
            </a:endParaRPr>
          </a:p>
        </p:txBody>
      </p:sp>
      <p:pic>
        <p:nvPicPr>
          <p:cNvPr id="4" name="Рисунок 3" descr="Масленица на Руси: история и традиции. Масленица: почему так называется?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80" y="188640"/>
            <a:ext cx="3027288" cy="216024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5" name="TextBox 4"/>
          <p:cNvSpPr txBox="1"/>
          <p:nvPr/>
        </p:nvSpPr>
        <p:spPr>
          <a:xfrm>
            <a:off x="-8880" y="2204864"/>
            <a:ext cx="7317284" cy="415498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>
                <a:solidFill>
                  <a:srgbClr val="FF0000"/>
                </a:solidFill>
                <a:latin typeface="Gabriola" panose="04040605051002020D02" pitchFamily="82" charset="0"/>
              </a:rPr>
              <a:t>Среда </a:t>
            </a:r>
            <a:r>
              <a:rPr lang="ru-RU" sz="2400" b="1" u="sng" dirty="0" smtClean="0">
                <a:solidFill>
                  <a:srgbClr val="FF0000"/>
                </a:solidFill>
                <a:latin typeface="Gabriola" panose="04040605051002020D02" pitchFamily="82" charset="0"/>
              </a:rPr>
              <a:t>- </a:t>
            </a:r>
            <a:r>
              <a:rPr lang="ru-RU" sz="2400" b="1" u="sng" dirty="0">
                <a:solidFill>
                  <a:srgbClr val="FF0000"/>
                </a:solidFill>
                <a:latin typeface="Gabriola" panose="04040605051002020D02" pitchFamily="82" charset="0"/>
              </a:rPr>
              <a:t>«Лакомка</a:t>
            </a:r>
            <a:r>
              <a:rPr lang="ru-RU" sz="2400" b="1" u="sng" dirty="0" smtClean="0">
                <a:solidFill>
                  <a:srgbClr val="FF0000"/>
                </a:solidFill>
                <a:latin typeface="Gabriola" panose="04040605051002020D02" pitchFamily="82" charset="0"/>
              </a:rPr>
              <a:t>»</a:t>
            </a:r>
            <a:endParaRPr lang="ru-RU" sz="2400" b="1" u="sng" dirty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dirty="0">
                <a:solidFill>
                  <a:srgbClr val="FF0000"/>
                </a:solidFill>
                <a:latin typeface="Gabriola" panose="04040605051002020D02" pitchFamily="82" charset="0"/>
              </a:rPr>
              <a:t>В среду по традиции зять приходил к тёще на блины, которые она готовила специально для него. </a:t>
            </a:r>
            <a:r>
              <a:rPr lang="ru-RU" sz="24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Тёща </a:t>
            </a:r>
            <a:r>
              <a:rPr lang="ru-RU" sz="2400" b="1" dirty="0">
                <a:solidFill>
                  <a:srgbClr val="FF0000"/>
                </a:solidFill>
                <a:latin typeface="Gabriola" panose="04040605051002020D02" pitchFamily="82" charset="0"/>
              </a:rPr>
              <a:t>должна была вдоволь накормить зятя и всячески демонстрировала расположение </a:t>
            </a:r>
            <a:r>
              <a:rPr lang="ru-RU" sz="24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к мужу </a:t>
            </a:r>
            <a:r>
              <a:rPr lang="ru-RU" sz="2400" b="1" dirty="0">
                <a:solidFill>
                  <a:srgbClr val="FF0000"/>
                </a:solidFill>
                <a:latin typeface="Gabriola" panose="04040605051002020D02" pitchFamily="82" charset="0"/>
              </a:rPr>
              <a:t>своей дочери. </a:t>
            </a:r>
            <a:endParaRPr lang="ru-RU" sz="2400" b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От </a:t>
            </a:r>
            <a:r>
              <a:rPr lang="ru-RU" sz="2400" b="1" dirty="0">
                <a:solidFill>
                  <a:srgbClr val="FF0000"/>
                </a:solidFill>
                <a:latin typeface="Gabriola" panose="04040605051002020D02" pitchFamily="82" charset="0"/>
              </a:rPr>
              <a:t>этого обычая пошло выражение «Пришел зять, где сметаны взять?». </a:t>
            </a:r>
            <a:r>
              <a:rPr lang="ru-RU" sz="24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Зятьёв </a:t>
            </a:r>
            <a:r>
              <a:rPr lang="ru-RU" sz="2400" b="1" dirty="0">
                <a:solidFill>
                  <a:srgbClr val="FF0000"/>
                </a:solidFill>
                <a:latin typeface="Gabriola" panose="04040605051002020D02" pitchFamily="82" charset="0"/>
              </a:rPr>
              <a:t>могло быть несколько, приглашали и других гостей, родных, соседей, и столы ломились от угощений. </a:t>
            </a:r>
            <a:endParaRPr lang="ru-RU" sz="2400" b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Зятья </a:t>
            </a:r>
            <a:r>
              <a:rPr lang="ru-RU" sz="2400" b="1" dirty="0">
                <a:solidFill>
                  <a:srgbClr val="FF0000"/>
                </a:solidFill>
                <a:latin typeface="Gabriola" panose="04040605051002020D02" pitchFamily="82" charset="0"/>
              </a:rPr>
              <a:t>славили своих </a:t>
            </a:r>
            <a:r>
              <a:rPr lang="ru-RU" sz="24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тёщ </a:t>
            </a:r>
            <a:r>
              <a:rPr lang="ru-RU" sz="2400" b="1" dirty="0">
                <a:solidFill>
                  <a:srgbClr val="FF0000"/>
                </a:solidFill>
                <a:latin typeface="Gabriola" panose="04040605051002020D02" pitchFamily="82" charset="0"/>
              </a:rPr>
              <a:t>и пели им хвалебные песни </a:t>
            </a:r>
            <a:endParaRPr lang="ru-RU" sz="2400" b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и </a:t>
            </a:r>
            <a:r>
              <a:rPr lang="ru-RU" sz="2400" b="1" dirty="0">
                <a:solidFill>
                  <a:srgbClr val="FF0000"/>
                </a:solidFill>
                <a:latin typeface="Gabriola" panose="04040605051002020D02" pitchFamily="82" charset="0"/>
              </a:rPr>
              <a:t>разыгрывали </a:t>
            </a:r>
            <a:r>
              <a:rPr lang="ru-RU" sz="24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весёлые </a:t>
            </a:r>
            <a:r>
              <a:rPr lang="ru-RU" sz="2400" b="1" dirty="0">
                <a:solidFill>
                  <a:srgbClr val="FF0000"/>
                </a:solidFill>
                <a:latin typeface="Gabriola" panose="04040605051002020D02" pitchFamily="82" charset="0"/>
              </a:rPr>
              <a:t>сценки с переодеваниями</a:t>
            </a:r>
            <a:r>
              <a:rPr lang="ru-RU" sz="24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.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 </a:t>
            </a:r>
            <a:r>
              <a:rPr lang="ru-RU" sz="2400" b="1" dirty="0">
                <a:solidFill>
                  <a:srgbClr val="FF0000"/>
                </a:solidFill>
                <a:latin typeface="Gabriola" panose="04040605051002020D02" pitchFamily="82" charset="0"/>
              </a:rPr>
              <a:t>Женщины и девушки собирались вместе, катались на санях </a:t>
            </a:r>
            <a:endParaRPr lang="ru-RU" sz="2400" b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по </a:t>
            </a:r>
            <a:r>
              <a:rPr lang="ru-RU" sz="2400" b="1" dirty="0">
                <a:solidFill>
                  <a:srgbClr val="FF0000"/>
                </a:solidFill>
                <a:latin typeface="Gabriola" panose="04040605051002020D02" pitchFamily="82" charset="0"/>
              </a:rPr>
              <a:t>деревням и также распевали </a:t>
            </a:r>
            <a:r>
              <a:rPr lang="ru-RU" sz="24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весёлые </a:t>
            </a:r>
            <a:r>
              <a:rPr lang="ru-RU" sz="2400" b="1" dirty="0">
                <a:solidFill>
                  <a:srgbClr val="FF0000"/>
                </a:solidFill>
                <a:latin typeface="Gabriola" panose="04040605051002020D02" pitchFamily="82" charset="0"/>
              </a:rPr>
              <a:t>песни и частушки.</a:t>
            </a:r>
            <a:endParaRPr lang="ru-RU" sz="2400" b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</p:txBody>
      </p:sp>
      <p:pic>
        <p:nvPicPr>
          <p:cNvPr id="6" name="Рисунок 5" descr="Масленица на Руси: история и традиции. Масленица: почему так называется?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282356"/>
            <a:ext cx="2839591" cy="2441697"/>
          </a:xfrm>
          <a:prstGeom prst="rect">
            <a:avLst/>
          </a:prstGeom>
          <a:noFill/>
          <a:ln>
            <a:noFill/>
          </a:ln>
          <a:effectLst>
            <a:softEdge rad="241300"/>
          </a:effectLst>
        </p:spPr>
      </p:pic>
    </p:spTree>
    <p:extLst>
      <p:ext uri="{BB962C8B-B14F-4D97-AF65-F5344CB8AC3E}">
        <p14:creationId xmlns:p14="http://schemas.microsoft.com/office/powerpoint/2010/main" val="265564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5679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4" y="216024"/>
            <a:ext cx="9144000" cy="688538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611560" y="94719"/>
            <a:ext cx="7992888" cy="267765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>
                <a:solidFill>
                  <a:srgbClr val="993300"/>
                </a:solidFill>
                <a:latin typeface="Gabriola" panose="04040605051002020D02" pitchFamily="82" charset="0"/>
              </a:rPr>
              <a:t>Четверг </a:t>
            </a:r>
            <a:r>
              <a:rPr lang="ru-RU" sz="2400" b="1" u="sng" dirty="0" smtClean="0">
                <a:solidFill>
                  <a:srgbClr val="993300"/>
                </a:solidFill>
                <a:latin typeface="Gabriola" panose="04040605051002020D02" pitchFamily="82" charset="0"/>
              </a:rPr>
              <a:t>- </a:t>
            </a:r>
            <a:r>
              <a:rPr lang="ru-RU" sz="2400" b="1" u="sng" dirty="0">
                <a:solidFill>
                  <a:srgbClr val="993300"/>
                </a:solidFill>
                <a:latin typeface="Gabriola" panose="04040605051002020D02" pitchFamily="82" charset="0"/>
              </a:rPr>
              <a:t>«Разгул</a:t>
            </a:r>
            <a:r>
              <a:rPr lang="ru-RU" sz="2400" b="1" u="sng" dirty="0" smtClean="0">
                <a:solidFill>
                  <a:srgbClr val="993300"/>
                </a:solidFill>
                <a:latin typeface="Gabriola" panose="04040605051002020D02" pitchFamily="82" charset="0"/>
              </a:rPr>
              <a:t>»</a:t>
            </a:r>
            <a:endParaRPr lang="ru-RU" sz="2400" b="1" u="sng" dirty="0">
              <a:solidFill>
                <a:srgbClr val="9933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dirty="0">
                <a:solidFill>
                  <a:srgbClr val="993300"/>
                </a:solidFill>
                <a:latin typeface="Gabriola" panose="04040605051002020D02" pitchFamily="82" charset="0"/>
              </a:rPr>
              <a:t>С этого дня начиналась Широкая Масленица. Все хозяйственные работы прекращались и разворачивались настоящие гулянья в честь Масленицы. Народ вовсю предавался всевозможным потехам, игрищам и забавам. </a:t>
            </a:r>
            <a:endParaRPr lang="ru-RU" sz="2400" b="1" dirty="0" smtClean="0">
              <a:solidFill>
                <a:srgbClr val="9933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dirty="0" smtClean="0">
                <a:solidFill>
                  <a:srgbClr val="993300"/>
                </a:solidFill>
                <a:latin typeface="Gabriola" panose="04040605051002020D02" pitchFamily="82" charset="0"/>
              </a:rPr>
              <a:t>Люди </a:t>
            </a:r>
            <a:r>
              <a:rPr lang="ru-RU" sz="2400" b="1" dirty="0">
                <a:solidFill>
                  <a:srgbClr val="993300"/>
                </a:solidFill>
                <a:latin typeface="Gabriola" panose="04040605051002020D02" pitchFamily="82" charset="0"/>
              </a:rPr>
              <a:t>катались с горок, на качелях и каруселях, устраивали веселые катания </a:t>
            </a:r>
            <a:endParaRPr lang="ru-RU" sz="2400" b="1" dirty="0" smtClean="0">
              <a:solidFill>
                <a:srgbClr val="9933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dirty="0" smtClean="0">
                <a:solidFill>
                  <a:srgbClr val="993300"/>
                </a:solidFill>
                <a:latin typeface="Gabriola" panose="04040605051002020D02" pitchFamily="82" charset="0"/>
              </a:rPr>
              <a:t>на </a:t>
            </a:r>
            <a:r>
              <a:rPr lang="ru-RU" sz="2400" b="1" dirty="0">
                <a:solidFill>
                  <a:srgbClr val="993300"/>
                </a:solidFill>
                <a:latin typeface="Gabriola" panose="04040605051002020D02" pitchFamily="82" charset="0"/>
              </a:rPr>
              <a:t>лошадях, в санях, играли в снежки, шумно пировали, все это сопровождалось </a:t>
            </a:r>
            <a:r>
              <a:rPr lang="ru-RU" sz="2400" b="1" dirty="0" smtClean="0">
                <a:solidFill>
                  <a:srgbClr val="993300"/>
                </a:solidFill>
                <a:latin typeface="Gabriola" panose="04040605051002020D02" pitchFamily="82" charset="0"/>
              </a:rPr>
              <a:t>весёлыми </a:t>
            </a:r>
            <a:r>
              <a:rPr lang="ru-RU" sz="2400" b="1" dirty="0">
                <a:solidFill>
                  <a:srgbClr val="993300"/>
                </a:solidFill>
                <a:latin typeface="Gabriola" panose="04040605051002020D02" pitchFamily="82" charset="0"/>
              </a:rPr>
              <a:t>хороводами и песнопениями.</a:t>
            </a:r>
            <a:endParaRPr lang="ru-RU" sz="2400" b="1" dirty="0" smtClean="0">
              <a:solidFill>
                <a:srgbClr val="993300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59832" y="2996952"/>
            <a:ext cx="5805116" cy="34163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>
                <a:solidFill>
                  <a:srgbClr val="FF0000"/>
                </a:solidFill>
                <a:latin typeface="Gabriola" panose="04040605051002020D02" pitchFamily="82" charset="0"/>
              </a:rPr>
              <a:t>Пятница </a:t>
            </a:r>
            <a:r>
              <a:rPr lang="ru-RU" sz="2400" b="1" u="sng" dirty="0" smtClean="0">
                <a:solidFill>
                  <a:srgbClr val="FF0000"/>
                </a:solidFill>
                <a:latin typeface="Gabriola" panose="04040605051002020D02" pitchFamily="82" charset="0"/>
              </a:rPr>
              <a:t>- </a:t>
            </a:r>
            <a:r>
              <a:rPr lang="ru-RU" sz="2400" b="1" u="sng" dirty="0">
                <a:solidFill>
                  <a:srgbClr val="FF0000"/>
                </a:solidFill>
                <a:latin typeface="Gabriola" panose="04040605051002020D02" pitchFamily="82" charset="0"/>
              </a:rPr>
              <a:t>«</a:t>
            </a:r>
            <a:r>
              <a:rPr lang="ru-RU" sz="2400" b="1" u="sng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Тёщины вечерки»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В </a:t>
            </a:r>
            <a:r>
              <a:rPr lang="ru-RU" sz="2400" b="1" dirty="0">
                <a:solidFill>
                  <a:srgbClr val="FF0000"/>
                </a:solidFill>
                <a:latin typeface="Gabriola" panose="04040605051002020D02" pitchFamily="82" charset="0"/>
              </a:rPr>
              <a:t>этот день зять приглашал </a:t>
            </a:r>
            <a:r>
              <a:rPr lang="ru-RU" sz="24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тёщу </a:t>
            </a:r>
            <a:r>
              <a:rPr lang="ru-RU" sz="2400" b="1" dirty="0">
                <a:solidFill>
                  <a:srgbClr val="FF0000"/>
                </a:solidFill>
                <a:latin typeface="Gabriola" panose="04040605051002020D02" pitchFamily="82" charset="0"/>
              </a:rPr>
              <a:t>к себе на блины. </a:t>
            </a:r>
            <a:r>
              <a:rPr lang="ru-RU" sz="24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Тёща </a:t>
            </a:r>
            <a:r>
              <a:rPr lang="ru-RU" sz="2400" b="1" dirty="0">
                <a:solidFill>
                  <a:srgbClr val="FF0000"/>
                </a:solidFill>
                <a:latin typeface="Gabriola" panose="04040605051002020D02" pitchFamily="82" charset="0"/>
              </a:rPr>
              <a:t>приходила с ответным визитом, да </a:t>
            </a:r>
            <a:r>
              <a:rPr lang="ru-RU" sz="24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ещё </a:t>
            </a:r>
            <a:r>
              <a:rPr lang="ru-RU" sz="2400" b="1" dirty="0">
                <a:solidFill>
                  <a:srgbClr val="FF0000"/>
                </a:solidFill>
                <a:latin typeface="Gabriola" panose="04040605051002020D02" pitchFamily="82" charset="0"/>
              </a:rPr>
              <a:t>и со своими родственниками и подругами. Блины в этот день пекла дочь </a:t>
            </a:r>
            <a:r>
              <a:rPr lang="ru-RU" sz="24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- </a:t>
            </a:r>
            <a:r>
              <a:rPr lang="ru-RU" sz="2400" b="1" dirty="0">
                <a:solidFill>
                  <a:srgbClr val="FF0000"/>
                </a:solidFill>
                <a:latin typeface="Gabriola" panose="04040605051002020D02" pitchFamily="82" charset="0"/>
              </a:rPr>
              <a:t>жена зятя. Зять должен был продемонстрировать своё расположение к тёще и её близким. Семейные посиделки скрепляли отношения между родными, а общее веселье напоминало о скором приближении долгожданной весны и </a:t>
            </a:r>
            <a:r>
              <a:rPr lang="ru-RU" sz="24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тепла.</a:t>
            </a:r>
          </a:p>
        </p:txBody>
      </p:sp>
      <p:pic>
        <p:nvPicPr>
          <p:cNvPr id="6" name="Рисунок 5" descr="C:\Users\Admin\Desktop\МАСЛЕНИЦА\D0zCmB2WoAEBFo_ (1)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770" y="3463807"/>
            <a:ext cx="2820719" cy="2102346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6325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107504" y="94719"/>
            <a:ext cx="6264696" cy="30469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>
                <a:solidFill>
                  <a:srgbClr val="993300"/>
                </a:solidFill>
                <a:latin typeface="Gabriola" panose="04040605051002020D02" pitchFamily="82" charset="0"/>
              </a:rPr>
              <a:t>Суббота </a:t>
            </a:r>
            <a:r>
              <a:rPr lang="ru-RU" sz="2400" b="1" u="sng" dirty="0" smtClean="0">
                <a:solidFill>
                  <a:srgbClr val="993300"/>
                </a:solidFill>
                <a:latin typeface="Gabriola" panose="04040605051002020D02" pitchFamily="82" charset="0"/>
              </a:rPr>
              <a:t>- </a:t>
            </a:r>
            <a:r>
              <a:rPr lang="ru-RU" sz="2400" b="1" u="sng" dirty="0">
                <a:solidFill>
                  <a:srgbClr val="993300"/>
                </a:solidFill>
                <a:latin typeface="Gabriola" panose="04040605051002020D02" pitchFamily="82" charset="0"/>
              </a:rPr>
              <a:t>«</a:t>
            </a:r>
            <a:r>
              <a:rPr lang="ru-RU" sz="2400" b="1" u="sng" dirty="0" err="1">
                <a:solidFill>
                  <a:srgbClr val="993300"/>
                </a:solidFill>
                <a:latin typeface="Gabriola" panose="04040605051002020D02" pitchFamily="82" charset="0"/>
              </a:rPr>
              <a:t>Золовкины</a:t>
            </a:r>
            <a:r>
              <a:rPr lang="ru-RU" sz="2400" b="1" u="sng" dirty="0">
                <a:solidFill>
                  <a:srgbClr val="993300"/>
                </a:solidFill>
                <a:latin typeface="Gabriola" panose="04040605051002020D02" pitchFamily="82" charset="0"/>
              </a:rPr>
              <a:t> посиделки</a:t>
            </a:r>
            <a:r>
              <a:rPr lang="ru-RU" sz="2400" b="1" u="sng" dirty="0" smtClean="0">
                <a:solidFill>
                  <a:srgbClr val="993300"/>
                </a:solidFill>
                <a:latin typeface="Gabriola" panose="04040605051002020D02" pitchFamily="82" charset="0"/>
              </a:rPr>
              <a:t>»</a:t>
            </a:r>
            <a:endParaRPr lang="ru-RU" sz="2400" b="1" u="sng" dirty="0">
              <a:solidFill>
                <a:srgbClr val="9933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dirty="0">
                <a:solidFill>
                  <a:srgbClr val="993300"/>
                </a:solidFill>
                <a:latin typeface="Gabriola" panose="04040605051002020D02" pitchFamily="82" charset="0"/>
              </a:rPr>
              <a:t>В этот день невестка с </a:t>
            </a:r>
            <a:r>
              <a:rPr lang="ru-RU" sz="2400" b="1" dirty="0" smtClean="0">
                <a:solidFill>
                  <a:srgbClr val="993300"/>
                </a:solidFill>
                <a:latin typeface="Gabriola" panose="04040605051002020D02" pitchFamily="82" charset="0"/>
              </a:rPr>
              <a:t>почётом </a:t>
            </a:r>
            <a:r>
              <a:rPr lang="ru-RU" sz="2400" b="1" dirty="0">
                <a:solidFill>
                  <a:srgbClr val="993300"/>
                </a:solidFill>
                <a:latin typeface="Gabriola" panose="04040605051002020D02" pitchFamily="82" charset="0"/>
              </a:rPr>
              <a:t>приглашала родственников мужа в дом на блины. Если золовки, </a:t>
            </a:r>
            <a:r>
              <a:rPr lang="ru-RU" sz="2400" b="1" dirty="0" smtClean="0">
                <a:solidFill>
                  <a:srgbClr val="993300"/>
                </a:solidFill>
                <a:latin typeface="Gabriola" panose="04040605051002020D02" pitchFamily="82" charset="0"/>
              </a:rPr>
              <a:t>сёстры </a:t>
            </a:r>
            <a:r>
              <a:rPr lang="ru-RU" sz="2400" b="1" dirty="0">
                <a:solidFill>
                  <a:srgbClr val="993300"/>
                </a:solidFill>
                <a:latin typeface="Gabriola" panose="04040605051002020D02" pitchFamily="82" charset="0"/>
              </a:rPr>
              <a:t>мужей, были незамужними, невестка приглашала своих незамужних подруг на общие посиделки. Если </a:t>
            </a:r>
            <a:r>
              <a:rPr lang="ru-RU" sz="2400" b="1" dirty="0" smtClean="0">
                <a:solidFill>
                  <a:srgbClr val="993300"/>
                </a:solidFill>
                <a:latin typeface="Gabriola" panose="04040605051002020D02" pitchFamily="82" charset="0"/>
              </a:rPr>
              <a:t>сёстры </a:t>
            </a:r>
            <a:r>
              <a:rPr lang="ru-RU" sz="2400" b="1" dirty="0">
                <a:solidFill>
                  <a:srgbClr val="993300"/>
                </a:solidFill>
                <a:latin typeface="Gabriola" panose="04040605051002020D02" pitchFamily="82" charset="0"/>
              </a:rPr>
              <a:t>мужа уже были замужние, то невестка звала свою замужнюю родню. Новобрачная по обычаю готовила подарки своим золовкам и одаривала каждую.</a:t>
            </a:r>
            <a:endParaRPr lang="ru-RU" sz="2400" b="1" dirty="0" smtClean="0">
              <a:solidFill>
                <a:srgbClr val="993300"/>
              </a:solidFill>
              <a:latin typeface="Gabriola" panose="04040605051002020D02" pitchFamily="82" charset="0"/>
            </a:endParaRPr>
          </a:p>
        </p:txBody>
      </p:sp>
      <p:pic>
        <p:nvPicPr>
          <p:cNvPr id="4" name="Рисунок 3" descr="C:\Users\Admin\Desktop\МАСЛЕНИЦА\c5e2b97fc1cbb2f7109980d0af4d91ee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126" y="94719"/>
            <a:ext cx="2383790" cy="3502660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5" name="TextBox 4"/>
          <p:cNvSpPr txBox="1"/>
          <p:nvPr/>
        </p:nvSpPr>
        <p:spPr>
          <a:xfrm>
            <a:off x="96028" y="3411871"/>
            <a:ext cx="8339162" cy="34163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Воскресенье - «Проводы Масленицы». Прощёное воскресенье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Завершает масленичную неделю Прощёное воскресенье. В этот день близкие люди просят друг у друга прощения за все причинённые за год неприятности и обиды.</a:t>
            </a:r>
          </a:p>
          <a:p>
            <a:pPr algn="ctr"/>
            <a:r>
              <a:rPr lang="ru-RU" sz="2400" b="1" dirty="0">
                <a:solidFill>
                  <a:srgbClr val="FF0000"/>
                </a:solidFill>
                <a:latin typeface="Gabriola" panose="04040605051002020D02" pitchFamily="82" charset="0"/>
              </a:rPr>
              <a:t> Как и много лет назад, так и сегодня кульминацией всей Масленицы считается сжигание чучела в воскресенье. Это действие символизирует проводы зимы и наступление весны. В этот день люди устраивали ярмарки, чаепития с бубликами, калачами и блинами, играли в игры, водили хороводы вокруг чучела Масленицы, пели и танцевали, и, наконец, сжигали чучело, мечтая, чтобы вместе с ним сгорело </a:t>
            </a:r>
            <a:r>
              <a:rPr lang="ru-RU" sz="24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всё плохое.</a:t>
            </a:r>
          </a:p>
        </p:txBody>
      </p:sp>
    </p:spTree>
    <p:extLst>
      <p:ext uri="{BB962C8B-B14F-4D97-AF65-F5344CB8AC3E}">
        <p14:creationId xmlns:p14="http://schemas.microsoft.com/office/powerpoint/2010/main" val="2362003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640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259154" y="132059"/>
            <a:ext cx="458426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Стадии подготовки народного праздника </a:t>
            </a:r>
            <a:endParaRPr lang="ru-RU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 descr="C:\Users\Admin\Desktop\МАСЛЕНИЦА\091_2018-02-18_ahmadiev_result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4537" y="515951"/>
            <a:ext cx="2736304" cy="17909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110201" y="2204864"/>
            <a:ext cx="8784976" cy="458587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600" b="1" u="sng" dirty="0">
                <a:solidFill>
                  <a:srgbClr val="993300"/>
                </a:solidFill>
                <a:latin typeface="Gabriola" panose="04040605051002020D02" pitchFamily="82" charset="0"/>
              </a:rPr>
              <a:t>Предварительная </a:t>
            </a:r>
            <a:r>
              <a:rPr lang="ru-RU" sz="2600" b="1" u="sng" dirty="0" smtClean="0">
                <a:solidFill>
                  <a:srgbClr val="993300"/>
                </a:solidFill>
                <a:latin typeface="Gabriola" panose="04040605051002020D02" pitchFamily="82" charset="0"/>
              </a:rPr>
              <a:t>подготовка</a:t>
            </a:r>
          </a:p>
          <a:p>
            <a:pPr algn="ctr"/>
            <a:r>
              <a:rPr lang="ru-RU" sz="2400" b="1" dirty="0" smtClean="0">
                <a:solidFill>
                  <a:srgbClr val="993300"/>
                </a:solidFill>
                <a:latin typeface="Gabriola" panose="04040605051002020D02" pitchFamily="82" charset="0"/>
              </a:rPr>
              <a:t>На </a:t>
            </a:r>
            <a:r>
              <a:rPr lang="ru-RU" sz="2400" b="1" dirty="0">
                <a:solidFill>
                  <a:srgbClr val="993300"/>
                </a:solidFill>
                <a:latin typeface="Gabriola" panose="04040605051002020D02" pitchFamily="82" charset="0"/>
              </a:rPr>
              <a:t>этой стадии необходимо определить целевую аудиторию (группу людей, для которых будет организован праздник), масштабность планируемого праздника, место проведения, возможность практической реализации </a:t>
            </a:r>
            <a:r>
              <a:rPr lang="ru-RU" sz="2400" b="1" dirty="0" smtClean="0">
                <a:solidFill>
                  <a:srgbClr val="993300"/>
                </a:solidFill>
                <a:latin typeface="Gabriola" panose="04040605051002020D02" pitchFamily="82" charset="0"/>
              </a:rPr>
              <a:t>идеи. </a:t>
            </a:r>
          </a:p>
          <a:p>
            <a:pPr algn="ctr"/>
            <a:r>
              <a:rPr lang="ru-RU" sz="2600" b="1" u="sng" dirty="0">
                <a:solidFill>
                  <a:srgbClr val="993300"/>
                </a:solidFill>
                <a:latin typeface="Gabriola" panose="04040605051002020D02" pitchFamily="82" charset="0"/>
              </a:rPr>
              <a:t>Разработка </a:t>
            </a:r>
            <a:r>
              <a:rPr lang="ru-RU" sz="2600" b="1" u="sng" dirty="0" smtClean="0">
                <a:solidFill>
                  <a:srgbClr val="993300"/>
                </a:solidFill>
                <a:latin typeface="Gabriola" panose="04040605051002020D02" pitchFamily="82" charset="0"/>
              </a:rPr>
              <a:t>сценария</a:t>
            </a:r>
          </a:p>
          <a:p>
            <a:pPr algn="ctr"/>
            <a:r>
              <a:rPr lang="ru-RU" sz="2400" b="1" dirty="0" smtClean="0">
                <a:solidFill>
                  <a:srgbClr val="993300"/>
                </a:solidFill>
                <a:latin typeface="Gabriola" panose="04040605051002020D02" pitchFamily="82" charset="0"/>
              </a:rPr>
              <a:t>Изучите </a:t>
            </a:r>
            <a:r>
              <a:rPr lang="ru-RU" sz="2400" b="1" dirty="0">
                <a:solidFill>
                  <a:srgbClr val="993300"/>
                </a:solidFill>
                <a:latin typeface="Gabriola" panose="04040605051002020D02" pitchFamily="82" charset="0"/>
              </a:rPr>
              <a:t>историю народного праздника и включите в сценарий необходимые традиционные элементы. Продумайте соответствующие костюмы. </a:t>
            </a:r>
            <a:endParaRPr lang="ru-RU" sz="2400" b="1" dirty="0" smtClean="0">
              <a:solidFill>
                <a:srgbClr val="9933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dirty="0" smtClean="0">
                <a:solidFill>
                  <a:srgbClr val="993300"/>
                </a:solidFill>
                <a:latin typeface="Gabriola" panose="04040605051002020D02" pitchFamily="82" charset="0"/>
              </a:rPr>
              <a:t>Предусмотрите </a:t>
            </a:r>
            <a:r>
              <a:rPr lang="ru-RU" sz="2400" b="1" dirty="0">
                <a:solidFill>
                  <a:srgbClr val="993300"/>
                </a:solidFill>
                <a:latin typeface="Gabriola" panose="04040605051002020D02" pitchFamily="82" charset="0"/>
              </a:rPr>
              <a:t>конкурсы для всех категорий участников </a:t>
            </a:r>
            <a:endParaRPr lang="ru-RU" sz="2400" b="1" dirty="0" smtClean="0">
              <a:solidFill>
                <a:srgbClr val="9933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dirty="0" smtClean="0">
                <a:solidFill>
                  <a:srgbClr val="993300"/>
                </a:solidFill>
                <a:latin typeface="Gabriola" panose="04040605051002020D02" pitchFamily="82" charset="0"/>
              </a:rPr>
              <a:t>(</a:t>
            </a:r>
            <a:r>
              <a:rPr lang="ru-RU" sz="2400" b="1" dirty="0">
                <a:solidFill>
                  <a:srgbClr val="993300"/>
                </a:solidFill>
                <a:latin typeface="Gabriola" panose="04040605051002020D02" pitchFamily="82" charset="0"/>
              </a:rPr>
              <a:t>детей и взрослых, мужчин и женщин), а также необходимый инвентарь. </a:t>
            </a:r>
            <a:endParaRPr lang="ru-RU" sz="2400" b="1" dirty="0" smtClean="0">
              <a:solidFill>
                <a:srgbClr val="9933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400" b="1" dirty="0" smtClean="0">
                <a:solidFill>
                  <a:srgbClr val="993300"/>
                </a:solidFill>
                <a:latin typeface="Gabriola" panose="04040605051002020D02" pitchFamily="82" charset="0"/>
              </a:rPr>
              <a:t>В соответствии с продуманным сценарием необходимо  разработать дизайн (макет) афиши.  Афиша должна быть яркой, с указанием даты, времени и последовательности всех запланированных мероприятий, место проведения Масленицы. </a:t>
            </a:r>
          </a:p>
        </p:txBody>
      </p:sp>
    </p:spTree>
    <p:extLst>
      <p:ext uri="{BB962C8B-B14F-4D97-AF65-F5344CB8AC3E}">
        <p14:creationId xmlns:p14="http://schemas.microsoft.com/office/powerpoint/2010/main" val="2323215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110201" y="188640"/>
            <a:ext cx="8784976" cy="14465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 algn="ctr">
              <a:buFontTx/>
              <a:buChar char="-"/>
            </a:pPr>
            <a:r>
              <a:rPr lang="ru-RU" sz="2200" b="1" dirty="0" smtClean="0">
                <a:solidFill>
                  <a:srgbClr val="993300"/>
                </a:solidFill>
                <a:latin typeface="Gabriola" panose="04040605051002020D02" pitchFamily="82" charset="0"/>
              </a:rPr>
              <a:t>В афише должен быть заголовок,  лаконичный текст;</a:t>
            </a:r>
          </a:p>
          <a:p>
            <a:pPr algn="ctr"/>
            <a:r>
              <a:rPr lang="ru-RU" sz="2200" b="1" dirty="0" smtClean="0">
                <a:solidFill>
                  <a:srgbClr val="993300"/>
                </a:solidFill>
                <a:latin typeface="Gabriola" panose="04040605051002020D02" pitchFamily="82" charset="0"/>
              </a:rPr>
              <a:t>- Старайтесь максимально привлечь население , выделяйте самые яркие события праздника;</a:t>
            </a:r>
          </a:p>
          <a:p>
            <a:pPr algn="ctr"/>
            <a:r>
              <a:rPr lang="ru-RU" sz="2200" b="1" dirty="0" smtClean="0">
                <a:solidFill>
                  <a:srgbClr val="993300"/>
                </a:solidFill>
                <a:latin typeface="Gabriola" panose="04040605051002020D02" pitchFamily="82" charset="0"/>
              </a:rPr>
              <a:t>- Следите за тем, чтоб  используемые элементы были гармоничными по цвету и сочетанию ;</a:t>
            </a:r>
          </a:p>
          <a:p>
            <a:pPr algn="ctr"/>
            <a:r>
              <a:rPr lang="ru-RU" sz="2200" b="1" dirty="0" smtClean="0">
                <a:solidFill>
                  <a:srgbClr val="993300"/>
                </a:solidFill>
                <a:latin typeface="Gabriola" panose="04040605051002020D02" pitchFamily="82" charset="0"/>
              </a:rPr>
              <a:t>- Используйте разные шрифты и их параметры.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616579" y="1700808"/>
            <a:ext cx="186942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Образцы афиши</a:t>
            </a:r>
            <a:endParaRPr lang="ru-RU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Рисунок 4" descr="C:\Users\Admin\Desktop\МАСЛЕНИЦА\001pr_-_kopiya_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25929"/>
            <a:ext cx="4360835" cy="3253292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 descr="C:\Users\Admin\Desktop\МАСЛЕНИЦА\масленица-заречный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098398"/>
            <a:ext cx="3190111" cy="3413626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158802" y="5589240"/>
            <a:ext cx="8784976" cy="110799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Для того, чтоб привлечь как можно больше жителей, продумайте  и разработайте информационный и раздаточный  материал (мини-афиши, листовки), используйте громкую связь (уличное  оповещение, громкоговорители или музыкальную аппаратуру).</a:t>
            </a:r>
          </a:p>
        </p:txBody>
      </p:sp>
    </p:spTree>
    <p:extLst>
      <p:ext uri="{BB962C8B-B14F-4D97-AF65-F5344CB8AC3E}">
        <p14:creationId xmlns:p14="http://schemas.microsoft.com/office/powerpoint/2010/main" val="298240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9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Admin\Desktop\МАСЛЕНИЦА\image_image_379181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44" y="294025"/>
            <a:ext cx="2520280" cy="3672408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 descr="C:\Users\Admin\Desktop\МАСЛЕНИЦА\hoUKt_ZBz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4677" y="304222"/>
            <a:ext cx="3529375" cy="3601383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 descr="C:\Users\Admin\Desktop\МАСЛЕНИЦА\3-4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88641"/>
            <a:ext cx="2744168" cy="3716964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145976" y="3966433"/>
            <a:ext cx="8784976" cy="280076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 algn="ctr">
              <a:buFontTx/>
              <a:buChar char="-"/>
            </a:pPr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Ваш зритель должен быть заинтересован  форматом праздника, увидеть развитие и финал мероприятия  (обычно это сжигание чучела масленицы </a:t>
            </a:r>
            <a:r>
              <a:rPr lang="ru-RU" sz="2200" b="1" u="sng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с предусмотренными мерами пожарной безопасности</a:t>
            </a:r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). </a:t>
            </a:r>
          </a:p>
          <a:p>
            <a:pPr marL="342900" indent="-342900" algn="ctr">
              <a:buFontTx/>
              <a:buChar char="-"/>
            </a:pPr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Объявите заранее о конкурсе блинов и масленичных кукол (для массовости можно наплести несколько кукол самим или провести мастер-класс накануне) .  </a:t>
            </a:r>
          </a:p>
          <a:p>
            <a:pPr marL="342900" indent="-342900" algn="ctr">
              <a:buFontTx/>
              <a:buChar char="-"/>
            </a:pPr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Здесь же будут уместны выставки варенья и домашних солений . </a:t>
            </a:r>
          </a:p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Организуйте выставки рукодельниц, фотозоны, горячий чай. </a:t>
            </a:r>
          </a:p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Предусмотрите угощения и розничную торговлю (по возможности). </a:t>
            </a:r>
          </a:p>
        </p:txBody>
      </p:sp>
    </p:spTree>
    <p:extLst>
      <p:ext uri="{BB962C8B-B14F-4D97-AF65-F5344CB8AC3E}">
        <p14:creationId xmlns:p14="http://schemas.microsoft.com/office/powerpoint/2010/main" val="193489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691680" y="188640"/>
            <a:ext cx="599952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Конкурс  на лучшую масленичную или сувенирную куклу </a:t>
            </a:r>
            <a:endParaRPr lang="ru-RU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 descr="C:\Users\Admin\Desktop\МАСЛЕНИЦА\масленица-традиции-чучело-из-соломы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64" y="692696"/>
            <a:ext cx="4539060" cy="3259227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 descr="C:\Users\Admin\Desktop\МАСЛЕНИЦА\scale_1200 (3)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964" y="3570574"/>
            <a:ext cx="3318495" cy="3139871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 descr="C:\Users\Admin\Desktop\МАСЛЕНИЦА\2bd727b95b032af1797fe2901576d318.jpe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45" r="23684" b="7946"/>
          <a:stretch/>
        </p:blipFill>
        <p:spPr bwMode="auto">
          <a:xfrm>
            <a:off x="6840957" y="3640142"/>
            <a:ext cx="2221279" cy="3000737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Admin\Desktop\МАСЛЕНИЦА\oformlenie-na-maslenicu-glavnye-atributy-i-ukrasheniya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806446"/>
            <a:ext cx="3672408" cy="2590335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 descr="C:\Users\Admin\Desktop\МАСЛЕНИЦА\2560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1046" y="4121154"/>
            <a:ext cx="3159828" cy="2291502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495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708203" y="201789"/>
            <a:ext cx="165782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Фотозоны</a:t>
            </a:r>
            <a:endParaRPr lang="ru-RU" sz="24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 descr="C:\Users\Admin\Desktop\МАСЛЕНИЦА\i (2)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34" y="188640"/>
            <a:ext cx="3418369" cy="2376264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 descr="C:\Users\Admin\Desktop\МАСЛЕНИЦА\d493180e70fab6b7e0d9270f6c49507d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2611" y="116632"/>
            <a:ext cx="3528392" cy="2448272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 descr="C:\Users\Admin\Desktop\МАСЛЕНИЦА\scale_1200 (1)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3859" y="2132856"/>
            <a:ext cx="3528392" cy="2592288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 descr="C:\Users\Admin\Desktop\МАСЛЕНИЦА\2a91ae1d8eb6e556f05ee9657f59--suveniry-i-podarki-fotozona-maslenitsa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149080"/>
            <a:ext cx="3455720" cy="2554595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 descr="C:\Users\Admin\Desktop\МАСЛЕНИЦА\DSC_0242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861047"/>
            <a:ext cx="3150922" cy="2965191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2116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076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583101" y="0"/>
            <a:ext cx="387445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Яркий реквизит праздника</a:t>
            </a:r>
            <a:endParaRPr lang="ru-RU" sz="24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20076" y="274302"/>
            <a:ext cx="9040662" cy="212365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 algn="ctr">
              <a:buFontTx/>
              <a:buChar char="-"/>
            </a:pPr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Позаботьтесь о реквизите заранее. Для проведения масленицы вам пригодятся:</a:t>
            </a:r>
          </a:p>
          <a:p>
            <a:pPr algn="ctr"/>
            <a:r>
              <a:rPr lang="ru-RU" sz="2200" b="1" dirty="0">
                <a:solidFill>
                  <a:srgbClr val="FF0000"/>
                </a:solidFill>
                <a:latin typeface="Gabriola" panose="04040605051002020D02" pitchFamily="82" charset="0"/>
              </a:rPr>
              <a:t>- Баннеры</a:t>
            </a:r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;  - Русские платки; </a:t>
            </a:r>
          </a:p>
          <a:p>
            <a:pPr marL="342900" indent="-342900" algn="ctr">
              <a:buFontTx/>
              <a:buChar char="-"/>
            </a:pPr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Музыкальные инструменты: бубны, трещётки, балалайки, гармонь, деревянные ложки (возможно использование бутафории) ;</a:t>
            </a:r>
          </a:p>
          <a:p>
            <a:pPr marL="342900" indent="-342900" algn="ctr">
              <a:buFontTx/>
              <a:buChar char="-"/>
            </a:pPr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Деревянные кадушки,  коромысла, самовары, баранки;</a:t>
            </a:r>
          </a:p>
          <a:p>
            <a:pPr marL="342900" indent="-342900" algn="ctr">
              <a:buFontTx/>
              <a:buChar char="-"/>
            </a:pPr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Изготовьте  праздничные атрибуты (блины, солнце, разносы для коробейников)</a:t>
            </a:r>
          </a:p>
        </p:txBody>
      </p:sp>
      <p:pic>
        <p:nvPicPr>
          <p:cNvPr id="5" name="Рисунок 4" descr="C:\Users\Admin\Desktop\МАСЛЕНИЦА\1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9776" y="2493379"/>
            <a:ext cx="2664296" cy="2016224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 descr="C:\Users\Admin\Desktop\МАСЛЕНИЦА\scale_1200 (2)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5703" y="2397960"/>
            <a:ext cx="2919780" cy="2284209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 descr="C:\Users\Admin\Desktop\МАСЛЕНИЦА\rekvizit_maslenicza_solny_shki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23" r="9227" b="-1696"/>
          <a:stretch/>
        </p:blipFill>
        <p:spPr bwMode="auto">
          <a:xfrm>
            <a:off x="147660" y="2346886"/>
            <a:ext cx="2927222" cy="2309209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Admin\Desktop\МАСЛЕНИЦА\scale_1200 (6)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443" y="4797150"/>
            <a:ext cx="2919157" cy="1954839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 descr="C:\Users\Admin\Desktop\МАСЛЕНИЦА\Масленица+6_01 (1)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9518" y="4869160"/>
            <a:ext cx="2961144" cy="1882829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 descr="C:\Users\Admin\Desktop\МАСЛЕНИЦА\hello_html_13fdb642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9846" y="4701901"/>
            <a:ext cx="2882950" cy="2050088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744504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hecker dir="vert"/>
      </p:transition>
    </mc:Choice>
    <mc:Fallback xmlns="">
      <p:transition spd="slow">
        <p:checke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880" y="0"/>
            <a:ext cx="917887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699280" y="201789"/>
            <a:ext cx="367568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Главные герои праздника </a:t>
            </a:r>
            <a:endParaRPr lang="ru-RU" sz="24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764704"/>
            <a:ext cx="9041179" cy="43088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Скоморохи, Зима, Весна  и любые другие сказочные герои (Василиса, король, Иван-царевич и др.) </a:t>
            </a:r>
          </a:p>
        </p:txBody>
      </p:sp>
      <p:pic>
        <p:nvPicPr>
          <p:cNvPr id="5" name="Рисунок 4" descr="C:\Users\Admin\Desktop\МАСЛЕНИЦА\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92542"/>
            <a:ext cx="3384376" cy="2337356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 descr="C:\Users\Admin\Desktop\МАСЛЕНИЦА\scale_1200 (12)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154815"/>
            <a:ext cx="3485277" cy="2495532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 descr="C:\Users\Admin\Desktop\МАСЛЕНИЦА\11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4828" y="1379677"/>
            <a:ext cx="3067451" cy="22668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 descr="C:\Users\Admin\Desktop\МАСЛЕНИЦА\1279befc439ff8de6c82f0d24d665c61 (1).jpe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70" r="8701"/>
          <a:stretch/>
        </p:blipFill>
        <p:spPr bwMode="auto">
          <a:xfrm>
            <a:off x="4744769" y="3424502"/>
            <a:ext cx="4296410" cy="3239770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4049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wheel spokes="1"/>
      </p:transition>
    </mc:Choice>
    <mc:Fallback xmlns="">
      <p:transition spd="slow">
        <p:wheel spokes="1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306247" y="0"/>
            <a:ext cx="249722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Игры и Конкурсы</a:t>
            </a:r>
            <a:endParaRPr lang="ru-RU" sz="24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323567"/>
            <a:ext cx="9040662" cy="203132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1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Игры и конкурсы должны быть предусмотрены для разновозрастной категории населения.</a:t>
            </a:r>
          </a:p>
          <a:p>
            <a:pPr algn="ctr"/>
            <a:r>
              <a:rPr lang="ru-RU" sz="21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Это могут быть:  конкурсы частушек, перетягивание каната, поедание блинов, поднятие гири, </a:t>
            </a:r>
          </a:p>
          <a:p>
            <a:pPr algn="ctr"/>
            <a:r>
              <a:rPr lang="ru-RU" sz="21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битва подушками или мешками, конкурсы для детей на скорость (к примеру катание на санях, перекатывание бревна),  конкурс на  самый дальний бросок валенка и так далее… </a:t>
            </a:r>
          </a:p>
          <a:p>
            <a:pPr algn="ctr"/>
            <a:r>
              <a:rPr lang="ru-RU" sz="21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так же можно рубить и пилить дрова. </a:t>
            </a:r>
          </a:p>
          <a:p>
            <a:pPr algn="ctr"/>
            <a:r>
              <a:rPr lang="ru-RU" sz="21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 </a:t>
            </a:r>
          </a:p>
        </p:txBody>
      </p:sp>
      <p:pic>
        <p:nvPicPr>
          <p:cNvPr id="5" name="Рисунок 4" descr="C:\Users\Admin\Desktop\мои фото\2DE430EE-B206-49B9-8A22-EEAC2A8081CB.jpe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72490"/>
            <a:ext cx="2376263" cy="3096344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 descr="C:\Users\Admin\Desktop\МАСЛЕНИЦА\4760722 (1)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153" b="6038"/>
          <a:stretch/>
        </p:blipFill>
        <p:spPr bwMode="auto">
          <a:xfrm>
            <a:off x="2627784" y="4181116"/>
            <a:ext cx="3096344" cy="2602549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Admin\Desktop\МАСЛЕНИЦА\22222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5691" y="4171924"/>
            <a:ext cx="2880320" cy="2602549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 descr="C:\Users\Admin\Desktop\МАСЛЕНИЦА\excurs_54383_157907_02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001032"/>
            <a:ext cx="2987729" cy="2234445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 descr="C:\Users\Admin\Desktop\МАСЛЕНИЦА\maslenicy_9_etnomir_vstrecha_u_raznyh_narodov_7_650_450_jpg_5_80.jp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470" y="2060848"/>
            <a:ext cx="3087227" cy="2133559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88310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278292" y="44624"/>
            <a:ext cx="249722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Игры и Конкурсы</a:t>
            </a:r>
            <a:endParaRPr lang="ru-RU" sz="24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 descr="C:\Users\Admin\Desktop\МАСЛЕНИЦА\maslenitsa-05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27"/>
          <a:stretch/>
        </p:blipFill>
        <p:spPr bwMode="auto">
          <a:xfrm>
            <a:off x="3313385" y="481436"/>
            <a:ext cx="2375907" cy="3109074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Admin\Desktop\МАСЛЕНИЦА\maslenitsa-06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95" b="10290"/>
          <a:stretch/>
        </p:blipFill>
        <p:spPr bwMode="auto">
          <a:xfrm>
            <a:off x="107504" y="692696"/>
            <a:ext cx="3024336" cy="2304256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Users\Admin\Desktop\МАСЛЕНИЦА\maslenitsa-10.jpg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-2" b="13953"/>
          <a:stretch/>
        </p:blipFill>
        <p:spPr bwMode="auto">
          <a:xfrm>
            <a:off x="5868144" y="655580"/>
            <a:ext cx="3100656" cy="2378488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Admin\Desktop\МАСЛЕНИЦА\DUcjgUTW4AA-zG1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569602"/>
            <a:ext cx="3205881" cy="2338690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Рисунок 10" descr="C:\Users\Admin\Desktop\МАСЛЕНИЦА\1274145 (1)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569602"/>
            <a:ext cx="3148022" cy="2317993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Рисунок 11" descr="C:\Users\Admin\Desktop\МАСЛЕНИЦА\953_Maslenica-4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20"/>
          <a:stretch/>
        </p:blipFill>
        <p:spPr bwMode="auto">
          <a:xfrm>
            <a:off x="3076796" y="4131845"/>
            <a:ext cx="2990408" cy="2465505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87164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278292" y="44624"/>
            <a:ext cx="249722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Игры и Конкурсы</a:t>
            </a:r>
            <a:endParaRPr lang="ru-RU" sz="24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8168" y="486080"/>
            <a:ext cx="9040662" cy="1015663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При наличии помощников можно сделать несколько игровых площадок (по возможности привлекайте учащихся старших классов и всех желающих оказать помощь в организации праздника).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 Игры для детей должны быть интересными и подвижными.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250431" y="1501743"/>
            <a:ext cx="4783233" cy="267765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100" b="1" dirty="0">
                <a:solidFill>
                  <a:srgbClr val="663300"/>
                </a:solidFill>
                <a:latin typeface="Gabriola" panose="04040605051002020D02" pitchFamily="82" charset="0"/>
              </a:rPr>
              <a:t>Воробушки</a:t>
            </a:r>
          </a:p>
          <a:p>
            <a:pPr algn="ctr"/>
            <a:r>
              <a:rPr lang="ru-RU" sz="2100" b="1" dirty="0">
                <a:solidFill>
                  <a:srgbClr val="663300"/>
                </a:solidFill>
                <a:latin typeface="Gabriola" panose="04040605051002020D02" pitchFamily="82" charset="0"/>
              </a:rPr>
              <a:t>Рисуем на снегу большой круг. Можно закрасить его цветом. В центр окружности становится ведущий – ворона. Воробушки стоят за кругом. По сигналу воробышки начинают прыгать, кружиться, запрыгивать в круг. Цель вороны – поймать воробушков, оказавшихся в кругу. </a:t>
            </a:r>
            <a:endParaRPr lang="ru-RU" sz="2100" b="1" dirty="0" smtClean="0">
              <a:solidFill>
                <a:srgbClr val="6633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100" b="1" dirty="0" smtClean="0">
                <a:solidFill>
                  <a:srgbClr val="663300"/>
                </a:solidFill>
                <a:latin typeface="Gabriola" panose="04040605051002020D02" pitchFamily="82" charset="0"/>
              </a:rPr>
              <a:t>Пойманный </a:t>
            </a:r>
            <a:r>
              <a:rPr lang="ru-RU" sz="2100" b="1" dirty="0">
                <a:solidFill>
                  <a:srgbClr val="663300"/>
                </a:solidFill>
                <a:latin typeface="Gabriola" panose="04040605051002020D02" pitchFamily="82" charset="0"/>
              </a:rPr>
              <a:t>сам становится вороной. </a:t>
            </a:r>
            <a:endParaRPr lang="ru-RU" sz="2100" b="1" dirty="0" smtClean="0">
              <a:solidFill>
                <a:srgbClr val="66330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64476" y="3790781"/>
            <a:ext cx="4747847" cy="267765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100" b="1" dirty="0" smtClean="0">
                <a:solidFill>
                  <a:srgbClr val="663300"/>
                </a:solidFill>
                <a:latin typeface="Gabriola" panose="04040605051002020D02" pitchFamily="82" charset="0"/>
              </a:rPr>
              <a:t>Метёлка</a:t>
            </a:r>
            <a:endParaRPr lang="ru-RU" sz="2100" b="1" dirty="0">
              <a:solidFill>
                <a:srgbClr val="6633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100" b="1" dirty="0">
                <a:solidFill>
                  <a:srgbClr val="663300"/>
                </a:solidFill>
                <a:latin typeface="Gabriola" panose="04040605051002020D02" pitchFamily="82" charset="0"/>
              </a:rPr>
              <a:t>Ребятишки становятся в ряд и начинают передавать друг другу веник. </a:t>
            </a:r>
            <a:r>
              <a:rPr lang="ru-RU" sz="2100" b="1" dirty="0" smtClean="0">
                <a:solidFill>
                  <a:srgbClr val="663300"/>
                </a:solidFill>
                <a:latin typeface="Gabriola" panose="04040605051002020D02" pitchFamily="82" charset="0"/>
              </a:rPr>
              <a:t>Всё </a:t>
            </a:r>
            <a:r>
              <a:rPr lang="ru-RU" sz="2100" b="1" dirty="0">
                <a:solidFill>
                  <a:srgbClr val="663300"/>
                </a:solidFill>
                <a:latin typeface="Gabriola" panose="04040605051002020D02" pitchFamily="82" charset="0"/>
              </a:rPr>
              <a:t>это действо сопровождается веселыми мотивами. Когда музыка замолкает тот участник, у которого веник оказывается в руках, должен рассказать стишок, спеть частушку </a:t>
            </a:r>
            <a:r>
              <a:rPr lang="ru-RU" sz="2100" b="1" dirty="0" smtClean="0">
                <a:solidFill>
                  <a:srgbClr val="663300"/>
                </a:solidFill>
                <a:latin typeface="Gabriola" panose="04040605051002020D02" pitchFamily="82" charset="0"/>
              </a:rPr>
              <a:t>, песню или </a:t>
            </a:r>
            <a:r>
              <a:rPr lang="ru-RU" sz="2100" b="1" dirty="0">
                <a:solidFill>
                  <a:srgbClr val="663300"/>
                </a:solidFill>
                <a:latin typeface="Gabriola" panose="04040605051002020D02" pitchFamily="82" charset="0"/>
              </a:rPr>
              <a:t>отгадать загадку про масленицу.</a:t>
            </a:r>
            <a:endParaRPr lang="ru-RU" sz="2100" b="1" dirty="0" smtClean="0">
              <a:solidFill>
                <a:srgbClr val="663300"/>
              </a:solidFill>
              <a:latin typeface="Gabriola" panose="04040605051002020D02" pitchFamily="8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60032" y="4437112"/>
            <a:ext cx="4074094" cy="203132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100" b="1" dirty="0">
                <a:solidFill>
                  <a:srgbClr val="FF0000"/>
                </a:solidFill>
                <a:latin typeface="Gabriola" panose="04040605051002020D02" pitchFamily="82" charset="0"/>
              </a:rPr>
              <a:t>Подснежники</a:t>
            </a:r>
          </a:p>
          <a:p>
            <a:pPr algn="ctr"/>
            <a:r>
              <a:rPr lang="ru-RU" sz="2100" b="1" dirty="0">
                <a:solidFill>
                  <a:srgbClr val="FF0000"/>
                </a:solidFill>
                <a:latin typeface="Gabriola" panose="04040605051002020D02" pitchFamily="82" charset="0"/>
              </a:rPr>
              <a:t>Заранее нужно заготовить цветы подснежников из бумаги и рассыпать их по снегу. Под веселую музыку пусть ребята собирают цветы, кто больше соберет, тот и выиграл</a:t>
            </a:r>
            <a:r>
              <a:rPr lang="ru-RU" sz="21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.</a:t>
            </a:r>
          </a:p>
        </p:txBody>
      </p:sp>
      <p:pic>
        <p:nvPicPr>
          <p:cNvPr id="9" name="Рисунок 8" descr="C:\Users\Admin\Desktop\МАСЛЕНИЦА\igry-i-konkursy-na-maslenicu-1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6" r="2910"/>
          <a:stretch/>
        </p:blipFill>
        <p:spPr bwMode="auto">
          <a:xfrm>
            <a:off x="971600" y="1593864"/>
            <a:ext cx="2897743" cy="2196917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422648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Box 2"/>
          <p:cNvSpPr txBox="1"/>
          <p:nvPr/>
        </p:nvSpPr>
        <p:spPr>
          <a:xfrm>
            <a:off x="-19822" y="173539"/>
            <a:ext cx="4709375" cy="203132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100" b="1" dirty="0">
                <a:solidFill>
                  <a:srgbClr val="663300"/>
                </a:solidFill>
                <a:latin typeface="Gabriola" panose="04040605051002020D02" pitchFamily="82" charset="0"/>
              </a:rPr>
              <a:t>Сладкое дерево</a:t>
            </a:r>
          </a:p>
          <a:p>
            <a:pPr algn="ctr"/>
            <a:r>
              <a:rPr lang="ru-RU" sz="2100" b="1" dirty="0">
                <a:solidFill>
                  <a:srgbClr val="663300"/>
                </a:solidFill>
                <a:latin typeface="Gabriola" panose="04040605051002020D02" pitchFamily="82" charset="0"/>
              </a:rPr>
              <a:t>Нужно найти </a:t>
            </a:r>
            <a:r>
              <a:rPr lang="ru-RU" sz="2100" b="1" dirty="0" smtClean="0">
                <a:solidFill>
                  <a:srgbClr val="663300"/>
                </a:solidFill>
                <a:latin typeface="Gabriola" panose="04040605051002020D02" pitchFamily="82" charset="0"/>
              </a:rPr>
              <a:t>невысокое </a:t>
            </a:r>
            <a:r>
              <a:rPr lang="ru-RU" sz="2100" b="1" dirty="0">
                <a:solidFill>
                  <a:srgbClr val="663300"/>
                </a:solidFill>
                <a:latin typeface="Gabriola" panose="04040605051002020D02" pitchFamily="82" charset="0"/>
              </a:rPr>
              <a:t>дерево или кустарник, развесить на его ветках разные сладости. Задача: подпрыгнуть и забрать подарок. Можно натянуть веревку и подвесить на нее пряник, яблоко либо </a:t>
            </a:r>
            <a:r>
              <a:rPr lang="ru-RU" sz="2100" b="1" dirty="0" smtClean="0">
                <a:solidFill>
                  <a:srgbClr val="663300"/>
                </a:solidFill>
                <a:latin typeface="Gabriola" panose="04040605051002020D02" pitchFamily="82" charset="0"/>
              </a:rPr>
              <a:t>прочие вкусности.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025307" y="404664"/>
            <a:ext cx="3944266" cy="17081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100" b="1" dirty="0">
                <a:solidFill>
                  <a:srgbClr val="FF0000"/>
                </a:solidFill>
                <a:latin typeface="Gabriola" panose="04040605051002020D02" pitchFamily="82" charset="0"/>
              </a:rPr>
              <a:t>Эстафета с блинами</a:t>
            </a:r>
          </a:p>
          <a:p>
            <a:pPr algn="ctr"/>
            <a:r>
              <a:rPr lang="ru-RU" sz="2100" b="1" dirty="0">
                <a:solidFill>
                  <a:srgbClr val="FF0000"/>
                </a:solidFill>
                <a:latin typeface="Gabriola" panose="04040605051002020D02" pitchFamily="82" charset="0"/>
              </a:rPr>
              <a:t>Для конкурса понадобятся блины и сковородки. Задача: пробежать со сковородкой с блином, подбрасывая его при этом не менее </a:t>
            </a:r>
            <a:r>
              <a:rPr lang="ru-RU" sz="21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трёх </a:t>
            </a:r>
            <a:r>
              <a:rPr lang="ru-RU" sz="2100" b="1" dirty="0">
                <a:solidFill>
                  <a:srgbClr val="FF0000"/>
                </a:solidFill>
                <a:latin typeface="Gabriola" panose="04040605051002020D02" pitchFamily="82" charset="0"/>
              </a:rPr>
              <a:t>раз.</a:t>
            </a:r>
            <a:endParaRPr lang="ru-RU" sz="2100" b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68886" y="4679774"/>
            <a:ext cx="3891545" cy="17081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100" b="1" dirty="0">
                <a:solidFill>
                  <a:srgbClr val="663300"/>
                </a:solidFill>
                <a:latin typeface="Gabriola" panose="04040605051002020D02" pitchFamily="82" charset="0"/>
              </a:rPr>
              <a:t>Игра "Проехать на метле"</a:t>
            </a:r>
          </a:p>
          <a:p>
            <a:pPr algn="ctr"/>
            <a:r>
              <a:rPr lang="ru-RU" sz="2100" b="1" dirty="0" smtClean="0">
                <a:solidFill>
                  <a:srgbClr val="663300"/>
                </a:solidFill>
                <a:latin typeface="Gabriola" panose="04040605051002020D02" pitchFamily="82" charset="0"/>
              </a:rPr>
              <a:t>Дети </a:t>
            </a:r>
            <a:r>
              <a:rPr lang="ru-RU" sz="2100" b="1" dirty="0">
                <a:solidFill>
                  <a:srgbClr val="663300"/>
                </a:solidFill>
                <a:latin typeface="Gabriola" panose="04040605051002020D02" pitchFamily="82" charset="0"/>
              </a:rPr>
              <a:t>также делятся на две команды. </a:t>
            </a:r>
            <a:endParaRPr lang="ru-RU" sz="2100" b="1" dirty="0" smtClean="0">
              <a:solidFill>
                <a:srgbClr val="6633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100" b="1" dirty="0" smtClean="0">
                <a:solidFill>
                  <a:srgbClr val="663300"/>
                </a:solidFill>
                <a:latin typeface="Gabriola" panose="04040605051002020D02" pitchFamily="82" charset="0"/>
              </a:rPr>
              <a:t>И </a:t>
            </a:r>
            <a:r>
              <a:rPr lang="ru-RU" sz="2100" b="1" dirty="0">
                <a:solidFill>
                  <a:srgbClr val="663300"/>
                </a:solidFill>
                <a:latin typeface="Gabriola" panose="04040605051002020D02" pitchFamily="82" charset="0"/>
              </a:rPr>
              <a:t>перед ними выставляется "цепочка" кеглей. Игроки "едут" на метле, сбив как можно меньшее их количество.</a:t>
            </a:r>
            <a:endParaRPr lang="ru-RU" sz="2100" b="1" dirty="0" smtClean="0">
              <a:solidFill>
                <a:srgbClr val="66330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278292" y="44624"/>
            <a:ext cx="249722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Игры и Конкурсы</a:t>
            </a:r>
            <a:endParaRPr lang="ru-RU" sz="24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9" name="Рисунок 8" descr="C:\Users\Admin\Desktop\МАСЛЕНИЦА\масленица-4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204864"/>
            <a:ext cx="3240360" cy="2156932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 descr="C:\Users\Admin\Desktop\МАСЛЕНИЦА\detsad-297861-1445020189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678086"/>
            <a:ext cx="2968625" cy="2098040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1" name="TextBox 4"/>
          <p:cNvSpPr txBox="1"/>
          <p:nvPr/>
        </p:nvSpPr>
        <p:spPr>
          <a:xfrm>
            <a:off x="323528" y="2308208"/>
            <a:ext cx="3892550" cy="235449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100" b="1" kern="1200" dirty="0">
                <a:solidFill>
                  <a:srgbClr val="FF0000"/>
                </a:solidFill>
                <a:effectLst/>
                <a:latin typeface="Gabriola"/>
                <a:ea typeface="Times New Roman"/>
                <a:cs typeface="Times New Roman"/>
              </a:rPr>
              <a:t>Весёлая поездка</a:t>
            </a:r>
            <a:endParaRPr lang="ru-RU" sz="1200" dirty="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2100" b="1" kern="1200" dirty="0">
                <a:solidFill>
                  <a:srgbClr val="FF0000"/>
                </a:solidFill>
                <a:effectLst/>
                <a:latin typeface="Gabriola"/>
                <a:ea typeface="Times New Roman"/>
                <a:cs typeface="Times New Roman"/>
              </a:rPr>
              <a:t>Для конкурса понадобятся  две команды, ледянки или ватрушки. Также выбирается один водитель, который должен на данном транспорте по очереди перевезти всю команду на другую сторону.  По итогам определите команду </a:t>
            </a:r>
            <a:r>
              <a:rPr lang="ru-RU" sz="2100" b="1" kern="1200" dirty="0" smtClean="0">
                <a:solidFill>
                  <a:srgbClr val="FF0000"/>
                </a:solidFill>
                <a:effectLst/>
                <a:latin typeface="Gabriola"/>
                <a:ea typeface="Times New Roman"/>
                <a:cs typeface="Times New Roman"/>
              </a:rPr>
              <a:t>победителя.</a:t>
            </a:r>
            <a:endParaRPr lang="ru-RU" sz="12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49221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 thruBlk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Admin\Desktop\МАСЛЕНИЦА\maslenitsa.jpe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81" r="18595"/>
          <a:stretch/>
        </p:blipFill>
        <p:spPr bwMode="auto">
          <a:xfrm>
            <a:off x="251521" y="1844824"/>
            <a:ext cx="2232247" cy="2520280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Admin\Desktop\МАСЛЕНИЦА\DSC_0875 (1)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26" r="11859"/>
          <a:stretch/>
        </p:blipFill>
        <p:spPr bwMode="auto">
          <a:xfrm>
            <a:off x="6732240" y="1848167"/>
            <a:ext cx="2075929" cy="2516937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07504" y="51787"/>
            <a:ext cx="8933158" cy="669414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950" b="1" dirty="0">
                <a:solidFill>
                  <a:srgbClr val="FF0000"/>
                </a:solidFill>
                <a:latin typeface="Gabriola" panose="04040605051002020D02" pitchFamily="82" charset="0"/>
              </a:rPr>
              <a:t>Забавная игра  - </a:t>
            </a:r>
            <a:r>
              <a:rPr lang="ru-RU" sz="1950" b="1" dirty="0" err="1">
                <a:solidFill>
                  <a:srgbClr val="FF0000"/>
                </a:solidFill>
                <a:latin typeface="Gabriola" panose="04040605051002020D02" pitchFamily="82" charset="0"/>
              </a:rPr>
              <a:t>кричалка</a:t>
            </a:r>
            <a:r>
              <a:rPr lang="ru-RU" sz="1950" b="1" dirty="0">
                <a:solidFill>
                  <a:srgbClr val="FF0000"/>
                </a:solidFill>
                <a:latin typeface="Gabriola" panose="04040605051002020D02" pitchFamily="82" charset="0"/>
              </a:rPr>
              <a:t> на масленицу «Блины – лепёшки»</a:t>
            </a:r>
          </a:p>
          <a:p>
            <a:pPr algn="ctr"/>
            <a:r>
              <a:rPr lang="ru-RU" sz="1950" b="1" dirty="0">
                <a:solidFill>
                  <a:srgbClr val="FF0000"/>
                </a:solidFill>
                <a:latin typeface="Gabriola" panose="04040605051002020D02" pitchFamily="82" charset="0"/>
              </a:rPr>
              <a:t>Это весёлая игра-</a:t>
            </a:r>
            <a:r>
              <a:rPr lang="ru-RU" sz="1950" b="1" dirty="0" err="1">
                <a:solidFill>
                  <a:srgbClr val="FF0000"/>
                </a:solidFill>
                <a:latin typeface="Gabriola" panose="04040605051002020D02" pitchFamily="82" charset="0"/>
              </a:rPr>
              <a:t>кричалка</a:t>
            </a:r>
            <a:r>
              <a:rPr lang="ru-RU" sz="1950" b="1" dirty="0">
                <a:solidFill>
                  <a:srgbClr val="FF0000"/>
                </a:solidFill>
                <a:latin typeface="Gabriola" panose="04040605051002020D02" pitchFamily="82" charset="0"/>
              </a:rPr>
              <a:t>. Здесь нет проигравших и </a:t>
            </a:r>
            <a:r>
              <a:rPr lang="ru-RU" sz="195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победителей. </a:t>
            </a:r>
          </a:p>
          <a:p>
            <a:pPr algn="ctr"/>
            <a:r>
              <a:rPr lang="ru-RU" sz="195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Дети </a:t>
            </a:r>
            <a:r>
              <a:rPr lang="ru-RU" sz="1950" b="1" dirty="0">
                <a:solidFill>
                  <a:srgbClr val="FF0000"/>
                </a:solidFill>
                <a:latin typeface="Gabriola" panose="04040605051002020D02" pitchFamily="82" charset="0"/>
              </a:rPr>
              <a:t>делятся на две половины: одна по сигналу ведущего будет кричать слово – «блины», </a:t>
            </a:r>
            <a:endParaRPr lang="ru-RU" sz="1950" b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195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а </a:t>
            </a:r>
            <a:r>
              <a:rPr lang="ru-RU" sz="1950" b="1" dirty="0">
                <a:solidFill>
                  <a:srgbClr val="FF0000"/>
                </a:solidFill>
                <a:latin typeface="Gabriola" panose="04040605051002020D02" pitchFamily="82" charset="0"/>
              </a:rPr>
              <a:t>другая – «лепёшки». </a:t>
            </a:r>
            <a:endParaRPr lang="ru-RU" sz="1950" b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1950" b="1" dirty="0" smtClean="0">
                <a:solidFill>
                  <a:srgbClr val="800000"/>
                </a:solidFill>
                <a:latin typeface="Gabriola" panose="04040605051002020D02" pitchFamily="82" charset="0"/>
              </a:rPr>
              <a:t>Текст :</a:t>
            </a:r>
            <a:endParaRPr lang="ru-RU" sz="1950" b="1" dirty="0">
              <a:solidFill>
                <a:srgbClr val="80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1950" b="1" dirty="0" smtClean="0">
                <a:solidFill>
                  <a:srgbClr val="800000"/>
                </a:solidFill>
                <a:latin typeface="Gabriola" panose="04040605051002020D02" pitchFamily="82" charset="0"/>
              </a:rPr>
              <a:t>Хороша </a:t>
            </a:r>
            <a:r>
              <a:rPr lang="ru-RU" sz="1950" b="1" dirty="0">
                <a:solidFill>
                  <a:srgbClr val="800000"/>
                </a:solidFill>
                <a:latin typeface="Gabriola" panose="04040605051002020D02" pitchFamily="82" charset="0"/>
              </a:rPr>
              <a:t>была зима, её мы провожаем</a:t>
            </a:r>
          </a:p>
          <a:p>
            <a:pPr algn="ctr"/>
            <a:r>
              <a:rPr lang="ru-RU" sz="1950" b="1" dirty="0">
                <a:solidFill>
                  <a:srgbClr val="800000"/>
                </a:solidFill>
                <a:latin typeface="Gabriola" panose="04040605051002020D02" pitchFamily="82" charset="0"/>
              </a:rPr>
              <a:t>И тепло весеннее радостно встречаем.</a:t>
            </a:r>
          </a:p>
          <a:p>
            <a:pPr algn="ctr"/>
            <a:r>
              <a:rPr lang="ru-RU" sz="1950" b="1" dirty="0" smtClean="0">
                <a:solidFill>
                  <a:srgbClr val="800000"/>
                </a:solidFill>
                <a:latin typeface="Gabriola" panose="04040605051002020D02" pitchFamily="82" charset="0"/>
              </a:rPr>
              <a:t>Печём </a:t>
            </a:r>
            <a:r>
              <a:rPr lang="ru-RU" sz="1950" b="1" dirty="0">
                <a:solidFill>
                  <a:srgbClr val="800000"/>
                </a:solidFill>
                <a:latin typeface="Gabriola" panose="04040605051002020D02" pitchFamily="82" charset="0"/>
              </a:rPr>
              <a:t>с </a:t>
            </a:r>
            <a:r>
              <a:rPr lang="ru-RU" sz="1950" b="1" dirty="0" smtClean="0">
                <a:solidFill>
                  <a:srgbClr val="800000"/>
                </a:solidFill>
                <a:latin typeface="Gabriola" panose="04040605051002020D02" pitchFamily="82" charset="0"/>
              </a:rPr>
              <a:t>припёком </a:t>
            </a:r>
            <a:r>
              <a:rPr lang="ru-RU" sz="1950" b="1" dirty="0">
                <a:solidFill>
                  <a:srgbClr val="800000"/>
                </a:solidFill>
                <a:latin typeface="Gabriola" panose="04040605051002020D02" pitchFamily="82" charset="0"/>
              </a:rPr>
              <a:t>мы (знак рукой в сторону «блинов») блины!</a:t>
            </a:r>
          </a:p>
          <a:p>
            <a:pPr algn="ctr"/>
            <a:r>
              <a:rPr lang="ru-RU" sz="1950" b="1" dirty="0">
                <a:solidFill>
                  <a:srgbClr val="800000"/>
                </a:solidFill>
                <a:latin typeface="Gabriola" panose="04040605051002020D02" pitchFamily="82" charset="0"/>
              </a:rPr>
              <a:t>И вкусные (знак рукой в сторону «лепёшек») лепешки!</a:t>
            </a:r>
          </a:p>
          <a:p>
            <a:pPr algn="ctr"/>
            <a:r>
              <a:rPr lang="ru-RU" sz="1950" b="1" dirty="0">
                <a:solidFill>
                  <a:srgbClr val="800000"/>
                </a:solidFill>
                <a:latin typeface="Gabriola" panose="04040605051002020D02" pitchFamily="82" charset="0"/>
              </a:rPr>
              <a:t>И весело, и дружно хлопаем в ладошки (все хлопают).</a:t>
            </a:r>
          </a:p>
          <a:p>
            <a:pPr algn="ctr"/>
            <a:r>
              <a:rPr lang="ru-RU" sz="1950" b="1" dirty="0">
                <a:solidFill>
                  <a:srgbClr val="800000"/>
                </a:solidFill>
                <a:latin typeface="Gabriola" panose="04040605051002020D02" pitchFamily="82" charset="0"/>
              </a:rPr>
              <a:t>Наступила долгожданная </a:t>
            </a:r>
            <a:r>
              <a:rPr lang="ru-RU" sz="1950" b="1" dirty="0" err="1">
                <a:solidFill>
                  <a:srgbClr val="800000"/>
                </a:solidFill>
                <a:latin typeface="Gabriola" panose="04040605051002020D02" pitchFamily="82" charset="0"/>
              </a:rPr>
              <a:t>масляна</a:t>
            </a:r>
            <a:r>
              <a:rPr lang="ru-RU" sz="1950" b="1" dirty="0">
                <a:solidFill>
                  <a:srgbClr val="800000"/>
                </a:solidFill>
                <a:latin typeface="Gabriola" panose="04040605051002020D02" pitchFamily="82" charset="0"/>
              </a:rPr>
              <a:t> неделя,</a:t>
            </a:r>
          </a:p>
          <a:p>
            <a:pPr algn="ctr"/>
            <a:r>
              <a:rPr lang="ru-RU" sz="1950" b="1" dirty="0">
                <a:solidFill>
                  <a:srgbClr val="800000"/>
                </a:solidFill>
                <a:latin typeface="Gabriola" panose="04040605051002020D02" pitchFamily="82" charset="0"/>
              </a:rPr>
              <a:t>И никто не сосчитает, сколько же мы съели.</a:t>
            </a:r>
          </a:p>
          <a:p>
            <a:pPr algn="ctr"/>
            <a:r>
              <a:rPr lang="ru-RU" sz="1950" b="1" dirty="0">
                <a:solidFill>
                  <a:srgbClr val="800000"/>
                </a:solidFill>
                <a:latin typeface="Gabriola" panose="04040605051002020D02" pitchFamily="82" charset="0"/>
              </a:rPr>
              <a:t>Ели-ели мы (знак рукой) блины!</a:t>
            </a:r>
          </a:p>
          <a:p>
            <a:pPr algn="ctr"/>
            <a:r>
              <a:rPr lang="ru-RU" sz="1950" b="1" dirty="0">
                <a:solidFill>
                  <a:srgbClr val="800000"/>
                </a:solidFill>
                <a:latin typeface="Gabriola" panose="04040605051002020D02" pitchFamily="82" charset="0"/>
              </a:rPr>
              <a:t>И еще (знак рукой) </a:t>
            </a:r>
            <a:r>
              <a:rPr lang="ru-RU" sz="1950" b="1" dirty="0" smtClean="0">
                <a:solidFill>
                  <a:srgbClr val="800000"/>
                </a:solidFill>
                <a:latin typeface="Gabriola" panose="04040605051002020D02" pitchFamily="82" charset="0"/>
              </a:rPr>
              <a:t>лепёшки</a:t>
            </a:r>
            <a:r>
              <a:rPr lang="ru-RU" sz="1950" b="1" dirty="0">
                <a:solidFill>
                  <a:srgbClr val="800000"/>
                </a:solidFill>
                <a:latin typeface="Gabriola" panose="04040605051002020D02" pitchFamily="82" charset="0"/>
              </a:rPr>
              <a:t>!</a:t>
            </a:r>
          </a:p>
          <a:p>
            <a:pPr algn="ctr"/>
            <a:r>
              <a:rPr lang="ru-RU" sz="1950" b="1" dirty="0">
                <a:solidFill>
                  <a:srgbClr val="800000"/>
                </a:solidFill>
                <a:latin typeface="Gabriola" panose="04040605051002020D02" pitchFamily="82" charset="0"/>
              </a:rPr>
              <a:t>А теперь вокруг себя покрутимся немножко (все крутятся).</a:t>
            </a:r>
          </a:p>
          <a:p>
            <a:pPr algn="ctr"/>
            <a:r>
              <a:rPr lang="ru-RU" sz="1950" b="1" dirty="0">
                <a:solidFill>
                  <a:srgbClr val="800000"/>
                </a:solidFill>
                <a:latin typeface="Gabriola" panose="04040605051002020D02" pitchFamily="82" charset="0"/>
              </a:rPr>
              <a:t>Вокруг песни, танцы, смех, шумное гулянье,</a:t>
            </a:r>
          </a:p>
          <a:p>
            <a:pPr algn="ctr"/>
            <a:r>
              <a:rPr lang="ru-RU" sz="1950" b="1" dirty="0">
                <a:solidFill>
                  <a:srgbClr val="800000"/>
                </a:solidFill>
                <a:latin typeface="Gabriola" panose="04040605051002020D02" pitchFamily="82" charset="0"/>
              </a:rPr>
              <a:t>В каждом доме оценили хлопоты-старанье,</a:t>
            </a:r>
          </a:p>
          <a:p>
            <a:pPr algn="ctr"/>
            <a:r>
              <a:rPr lang="ru-RU" sz="1950" b="1" dirty="0">
                <a:solidFill>
                  <a:srgbClr val="800000"/>
                </a:solidFill>
                <a:latin typeface="Gabriola" panose="04040605051002020D02" pitchFamily="82" charset="0"/>
              </a:rPr>
              <a:t>На столе стоят (знак рукой) блины!</a:t>
            </a:r>
          </a:p>
          <a:p>
            <a:pPr algn="ctr"/>
            <a:r>
              <a:rPr lang="ru-RU" sz="1950" b="1" dirty="0">
                <a:solidFill>
                  <a:srgbClr val="800000"/>
                </a:solidFill>
                <a:latin typeface="Gabriola" panose="04040605051002020D02" pitchFamily="82" charset="0"/>
              </a:rPr>
              <a:t>А рядышком (знак рукой) </a:t>
            </a:r>
            <a:r>
              <a:rPr lang="ru-RU" sz="1950" b="1" dirty="0" smtClean="0">
                <a:solidFill>
                  <a:srgbClr val="800000"/>
                </a:solidFill>
                <a:latin typeface="Gabriola" panose="04040605051002020D02" pitchFamily="82" charset="0"/>
              </a:rPr>
              <a:t>лепёшки</a:t>
            </a:r>
            <a:r>
              <a:rPr lang="ru-RU" sz="1950" b="1" dirty="0">
                <a:solidFill>
                  <a:srgbClr val="800000"/>
                </a:solidFill>
                <a:latin typeface="Gabriola" panose="04040605051002020D02" pitchFamily="82" charset="0"/>
              </a:rPr>
              <a:t>!</a:t>
            </a:r>
          </a:p>
          <a:p>
            <a:pPr algn="ctr"/>
            <a:r>
              <a:rPr lang="ru-RU" sz="1950" b="1" dirty="0">
                <a:solidFill>
                  <a:srgbClr val="800000"/>
                </a:solidFill>
                <a:latin typeface="Gabriola" panose="04040605051002020D02" pitchFamily="82" charset="0"/>
              </a:rPr>
              <a:t>Чтобы больше в нас вошло – прыгаем на ножке (все прыгают).</a:t>
            </a:r>
          </a:p>
          <a:p>
            <a:pPr algn="ctr"/>
            <a:r>
              <a:rPr lang="ru-RU" sz="1950" b="1" dirty="0">
                <a:solidFill>
                  <a:srgbClr val="800000"/>
                </a:solidFill>
                <a:latin typeface="Gabriola" panose="04040605051002020D02" pitchFamily="82" charset="0"/>
              </a:rPr>
              <a:t>Еще кружок вокруг себя (все кружатся),</a:t>
            </a:r>
          </a:p>
          <a:p>
            <a:pPr algn="ctr"/>
            <a:r>
              <a:rPr lang="ru-RU" sz="1950" b="1" dirty="0">
                <a:solidFill>
                  <a:srgbClr val="800000"/>
                </a:solidFill>
                <a:latin typeface="Gabriola" panose="04040605051002020D02" pitchFamily="82" charset="0"/>
              </a:rPr>
              <a:t>И хлопаем в ладошки (все хлопают).</a:t>
            </a:r>
            <a:endParaRPr lang="ru-RU" sz="1950" b="1" dirty="0" smtClean="0">
              <a:solidFill>
                <a:srgbClr val="80000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014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744"/>
            <a:ext cx="9144000" cy="6889128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0" y="4411563"/>
            <a:ext cx="3920129" cy="224676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«Метание </a:t>
            </a:r>
            <a:r>
              <a:rPr lang="ru-RU" sz="2000" b="1" dirty="0">
                <a:solidFill>
                  <a:srgbClr val="FF0000"/>
                </a:solidFill>
                <a:latin typeface="Gabriola" panose="04040605051002020D02" pitchFamily="82" charset="0"/>
              </a:rPr>
              <a:t>валенка». </a:t>
            </a:r>
            <a:endParaRPr lang="ru-RU" sz="2000" b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Суть </a:t>
            </a:r>
            <a:r>
              <a:rPr lang="ru-RU" sz="2000" b="1" dirty="0">
                <a:solidFill>
                  <a:srgbClr val="FF0000"/>
                </a:solidFill>
                <a:latin typeface="Gabriola" panose="04040605051002020D02" pitchFamily="82" charset="0"/>
              </a:rPr>
              <a:t>этого развлечения очень проста. Все участники игры по очереди метают валенок. Побеждает тот, кому удастся забросить его на самое дальнее расстояние. В качестве подарка </a:t>
            </a:r>
            <a:r>
              <a:rPr lang="ru-RU" sz="20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 можно </a:t>
            </a:r>
            <a:r>
              <a:rPr lang="ru-RU" sz="2000" b="1" dirty="0">
                <a:solidFill>
                  <a:srgbClr val="FF0000"/>
                </a:solidFill>
                <a:latin typeface="Gabriola" panose="04040605051002020D02" pitchFamily="82" charset="0"/>
              </a:rPr>
              <a:t>вручить валенок со смешным оформлением </a:t>
            </a:r>
            <a:r>
              <a:rPr lang="ru-RU" sz="20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 или </a:t>
            </a:r>
            <a:r>
              <a:rPr lang="ru-RU" sz="2000" b="1" dirty="0">
                <a:solidFill>
                  <a:srgbClr val="FF0000"/>
                </a:solidFill>
                <a:latin typeface="Gabriola" panose="04040605051002020D02" pitchFamily="82" charset="0"/>
              </a:rPr>
              <a:t>конфетами внутри.</a:t>
            </a:r>
            <a:endParaRPr lang="ru-RU" sz="2000" b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71102" y="2564904"/>
            <a:ext cx="5111263" cy="409342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Gabriola" panose="04040605051002020D02" pitchFamily="82" charset="0"/>
              </a:rPr>
              <a:t>  «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Gabriola" panose="04040605051002020D02" pitchFamily="82" charset="0"/>
              </a:rPr>
              <a:t>Здравствуй, Масленица»</a:t>
            </a:r>
          </a:p>
          <a:p>
            <a:pPr algn="ctr"/>
            <a:endParaRPr lang="ru-RU" sz="1000" b="1" dirty="0">
              <a:solidFill>
                <a:schemeClr val="accent2">
                  <a:lumMod val="75000"/>
                </a:schemeClr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Gabriola" panose="04040605051002020D02" pitchFamily="82" charset="0"/>
              </a:rPr>
              <a:t>Так как в первый день праздника было принято наряжать соломенное чучело Масленицы, то и конкурс с этим связан напрямую. От каждой команды выбирается по участнику, который и будет играть роль «чучела» 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Gabriola" panose="04040605051002020D02" pitchFamily="82" charset="0"/>
              </a:rPr>
              <a:t>-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Gabriola" panose="04040605051002020D02" pitchFamily="82" charset="0"/>
              </a:rPr>
              <a:t>ему необходимо стоять недвижимо, не сгибая рук и ног. Новоиспечённые Масленицы будут находиться от своих команд на расстоянии 3-5 метров. Возле них 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Gabriola" panose="04040605051002020D02" pitchFamily="82" charset="0"/>
              </a:rPr>
              <a:t>разложите 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Gabriola" panose="04040605051002020D02" pitchFamily="82" charset="0"/>
              </a:rPr>
              <a:t>предметы </a:t>
            </a:r>
            <a:r>
              <a:rPr lang="ru-RU" sz="2000" b="1" dirty="0" smtClean="0">
                <a:solidFill>
                  <a:schemeClr val="accent2">
                    <a:lumMod val="75000"/>
                  </a:schemeClr>
                </a:solidFill>
                <a:latin typeface="Gabriola" panose="04040605051002020D02" pitchFamily="82" charset="0"/>
              </a:rPr>
              <a:t>одежды, которые </a:t>
            </a:r>
            <a:r>
              <a:rPr lang="ru-RU" sz="2000" b="1" dirty="0">
                <a:solidFill>
                  <a:schemeClr val="accent2">
                    <a:lumMod val="75000"/>
                  </a:schemeClr>
                </a:solidFill>
                <a:latin typeface="Gabriola" panose="04040605051002020D02" pitchFamily="82" charset="0"/>
              </a:rPr>
              <a:t>на них должны надеть другие участники. Принаряжать «чучело» необходимо по очереди. Каждому участнику на это выделяется только 10 секунд. Кто справится быстрее и лучше объявляется победителем.</a:t>
            </a:r>
            <a:endParaRPr lang="ru-RU" sz="2000" b="1" dirty="0" smtClean="0">
              <a:solidFill>
                <a:schemeClr val="accent2">
                  <a:lumMod val="75000"/>
                </a:schemeClr>
              </a:solidFill>
              <a:latin typeface="Gabriola" panose="04040605051002020D02" pitchFamily="82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52660" y="44624"/>
            <a:ext cx="594848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i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Шутливые конкурсы и игры на масленицу</a:t>
            </a:r>
          </a:p>
        </p:txBody>
      </p:sp>
      <p:pic>
        <p:nvPicPr>
          <p:cNvPr id="8" name="Рисунок 7" descr="C:\Users\Admin\Desktop\МАСЛЕНИЦА\igry-i-konkursy-na-maslenicu-5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66"/>
          <a:stretch/>
        </p:blipFill>
        <p:spPr bwMode="auto">
          <a:xfrm>
            <a:off x="395536" y="2021562"/>
            <a:ext cx="2971850" cy="23900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03338" y="502824"/>
            <a:ext cx="9040662" cy="19389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Конкурс </a:t>
            </a:r>
            <a:r>
              <a:rPr lang="ru-RU" sz="2000" b="1" dirty="0">
                <a:solidFill>
                  <a:srgbClr val="FF0000"/>
                </a:solidFill>
                <a:latin typeface="Gabriola" panose="04040605051002020D02" pitchFamily="82" charset="0"/>
              </a:rPr>
              <a:t>на скоростное поедание </a:t>
            </a:r>
            <a:r>
              <a:rPr lang="ru-RU" sz="20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блинов</a:t>
            </a:r>
          </a:p>
          <a:p>
            <a:pPr algn="ctr"/>
            <a:endParaRPr lang="ru-RU" sz="500" b="1" dirty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Gabriola" panose="04040605051002020D02" pitchFamily="82" charset="0"/>
              </a:rPr>
              <a:t>Конкурс на угадывание начинки в блинах с завязанными </a:t>
            </a:r>
            <a:r>
              <a:rPr lang="ru-RU" sz="20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глазами </a:t>
            </a:r>
            <a:r>
              <a:rPr lang="ru-RU" sz="2000" b="1" dirty="0">
                <a:solidFill>
                  <a:srgbClr val="FF0000"/>
                </a:solidFill>
                <a:latin typeface="Gabriola" panose="04040605051002020D02" pitchFamily="82" charset="0"/>
              </a:rPr>
              <a:t>или по </a:t>
            </a:r>
            <a:r>
              <a:rPr lang="ru-RU" sz="20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запаху</a:t>
            </a:r>
          </a:p>
          <a:p>
            <a:pPr algn="ctr"/>
            <a:endParaRPr lang="ru-RU" sz="500" b="1" dirty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Gabriola" panose="04040605051002020D02" pitchFamily="82" charset="0"/>
              </a:rPr>
              <a:t>Конкурс на самую оригинальную начинку для </a:t>
            </a:r>
            <a:r>
              <a:rPr lang="ru-RU" sz="20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блинов</a:t>
            </a:r>
          </a:p>
          <a:p>
            <a:pPr algn="ctr"/>
            <a:endParaRPr lang="ru-RU" sz="500" b="1" dirty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Gabriola" panose="04040605051002020D02" pitchFamily="82" charset="0"/>
              </a:rPr>
              <a:t>Конкурс на самое быстрое обувание валенок </a:t>
            </a:r>
            <a:endParaRPr lang="ru-RU" sz="2000" b="1" dirty="0" smtClean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endParaRPr lang="ru-RU" sz="500" b="1" dirty="0">
              <a:solidFill>
                <a:srgbClr val="FF0000"/>
              </a:solidFill>
              <a:latin typeface="Gabriola" panose="04040605051002020D02" pitchFamily="82" charset="0"/>
            </a:endParaRP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Gabriola" panose="04040605051002020D02" pitchFamily="82" charset="0"/>
              </a:rPr>
              <a:t>Конкурс на самый красивый костюм </a:t>
            </a:r>
            <a:r>
              <a:rPr lang="ru-RU" sz="20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в </a:t>
            </a:r>
            <a:r>
              <a:rPr lang="ru-RU" sz="2000" b="1" dirty="0">
                <a:solidFill>
                  <a:srgbClr val="FF0000"/>
                </a:solidFill>
                <a:latin typeface="Gabriola" panose="04040605051002020D02" pitchFamily="82" charset="0"/>
              </a:rPr>
              <a:t>честь </a:t>
            </a:r>
            <a:r>
              <a:rPr lang="ru-RU" sz="20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Масленицы</a:t>
            </a:r>
          </a:p>
        </p:txBody>
      </p:sp>
    </p:spTree>
    <p:extLst>
      <p:ext uri="{BB962C8B-B14F-4D97-AF65-F5344CB8AC3E}">
        <p14:creationId xmlns:p14="http://schemas.microsoft.com/office/powerpoint/2010/main" val="350541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724607" y="44624"/>
            <a:ext cx="560461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Выступление творческих коллективов</a:t>
            </a:r>
            <a:endParaRPr lang="ru-RU" sz="24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669" y="506289"/>
            <a:ext cx="9040662" cy="110799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Помимо игр, конкурсов, фотозон, угощений программа мероприятия должна предусматривать  выступление творческих коллективов </a:t>
            </a:r>
          </a:p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 </a:t>
            </a:r>
          </a:p>
        </p:txBody>
      </p:sp>
      <p:pic>
        <p:nvPicPr>
          <p:cNvPr id="6" name="Рисунок 5" descr="C:\Users\Admin\Desktop\МАСЛЕНИЦА\dfq2IxDxTVA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1" y="1340768"/>
            <a:ext cx="3775943" cy="2660252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 descr="C:\Users\Admin\Desktop\МАСЛЕНИЦА\3f2a85ceb5f11c549670dcc5eaa1bb63.jpe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175"/>
          <a:stretch/>
        </p:blipFill>
        <p:spPr bwMode="auto">
          <a:xfrm>
            <a:off x="899592" y="3933055"/>
            <a:ext cx="3394189" cy="2630601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Admin\Desktop\МАСЛЕНИЦА\maxresdefault (1)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4306" y="4169896"/>
            <a:ext cx="3923991" cy="2367647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 descr="C:\Users\Admin\Desktop\МАСЛЕНИЦА\e81c7520c3d2cf9899ae5a9d628ddfbd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579" y="1341372"/>
            <a:ext cx="3610213" cy="2519675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8056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58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476776" y="-1558"/>
            <a:ext cx="2100255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6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Оформление</a:t>
            </a:r>
            <a:endParaRPr lang="ru-RU" sz="26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648" y="332656"/>
            <a:ext cx="9040662" cy="178510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Оформление площадки может быть самым простым.  Используйте  вязаные или плетёные коврики, хохлому, расписные русские платки, цветные ленты, уделите внимание столам и оформлению блинов (конкурс на самый большой или самый красивый блин, пирамида или фигура из блинов тоже будут уместны)</a:t>
            </a:r>
          </a:p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 </a:t>
            </a:r>
          </a:p>
        </p:txBody>
      </p:sp>
      <p:pic>
        <p:nvPicPr>
          <p:cNvPr id="5" name="Рисунок 4" descr="C:\Users\Admin\Desktop\МАСЛЕНИЦА\39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30" b="-102"/>
          <a:stretch/>
        </p:blipFill>
        <p:spPr bwMode="auto">
          <a:xfrm>
            <a:off x="166306" y="1765511"/>
            <a:ext cx="3368918" cy="2559739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Admin\Desktop\МАСЛЕНИЦА\bliny (1)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16" y="4293457"/>
            <a:ext cx="3219735" cy="2408237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Рисунок 10" descr="C:\Users\Admin\Desktop\МАСЛЕНИЦА\scale_1200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783590"/>
            <a:ext cx="3465825" cy="2523579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Рисунок 11" descr="C:\Users\Admin\Desktop\МАСЛЕНИЦА\i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315231"/>
            <a:ext cx="3183929" cy="2377832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Рисунок 12" descr="C:\Users\Admin\Desktop\МАСЛЕНИЦА\0573680cc09d1bc5d7a2a739fb7bc0ae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899805"/>
            <a:ext cx="3333115" cy="2577465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37900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shred pattern="rectangle"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C:\Users\Admin\Desktop\МАСЛЕНИЦА\56ce7817b1491aef0cb3748430856754-resize_crop_1Xquality_100Xallow_enlarge_0Xw_1200Xh_630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2952328" cy="2160240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 descr="C:\Users\Admin\Desktop\МАСЛЕНИЦА\11-4-1000x60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8885" y="171890"/>
            <a:ext cx="2892479" cy="2049721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 descr="C:\Users\Admin\Desktop\МАСЛЕНИЦА\9870.jpe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5022" y="2330903"/>
            <a:ext cx="3312368" cy="2458601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 descr="C:\Users\Admin\Desktop\МАСЛЕНИЦА\b3529574b103c5e0486e040b3634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881" y="2420888"/>
            <a:ext cx="2616487" cy="2938582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 descr="C:\Users\Admin\Desktop\МАСЛЕНИЦА\dom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349856"/>
            <a:ext cx="2592288" cy="3080645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 descr="C:\Users\Admin\Desktop\МАСЛЕНИЦА\b762fb76996223.5c7a69e716203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491" y="171891"/>
            <a:ext cx="2946275" cy="2049721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 descr="C:\Users\Admin\Desktop\МАСЛЕНИЦА\bliny_po_gurevski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4653136"/>
            <a:ext cx="3182098" cy="2005880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7995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1433512" y="44624"/>
            <a:ext cx="6276976" cy="7232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1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Привлекайте</a:t>
            </a:r>
            <a:r>
              <a:rPr lang="ru-RU" sz="20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для организации мероприятия детей!</a:t>
            </a:r>
          </a:p>
          <a:p>
            <a:pPr algn="ctr"/>
            <a:r>
              <a:rPr lang="ru-RU" sz="20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Они украсят ваш праздник! </a:t>
            </a:r>
            <a:endParaRPr lang="ru-RU" sz="20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Рисунок 3" descr="C:\Users\Admin\Desktop\МАСЛЕНИЦА\scale_1200 (7)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08721"/>
            <a:ext cx="3143235" cy="2376264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 descr="C:\Users\Admin\Desktop\МАСЛЕНИЦА\img2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925735"/>
            <a:ext cx="3314809" cy="2443341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 descr="C:\Users\Admin\Desktop\МАСЛЕНИЦА\IMG_0002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798" y="2708920"/>
            <a:ext cx="3340403" cy="2438197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 descr="C:\Users\Admin\Desktop\МАСЛЕНИЦА\f42bcc211d5ca20d1b9cf28d2ef38b2f (1).jpe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4646" y="4437112"/>
            <a:ext cx="3329170" cy="2335950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 descr="C:\Users\Admin\Desktop\МАСЛЕНИЦА\c5dbce74cb284d0006723bed62ae5276 (1)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45" y="4437112"/>
            <a:ext cx="3340968" cy="2297415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255872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4479634" y="44624"/>
            <a:ext cx="18473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ru-RU" sz="20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0247" y="44624"/>
            <a:ext cx="8928992" cy="193899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При организации мероприятий, посвящённых масленице рассмотрите возможность проведения не только одного основного  празднества  - Прощание  с Зимой.  Возьмите за основу  традиции масленой недели, описанные выше.   Действие  может быть небольшим, но красочным и увлекательным.  Это могут быть небольшие  театральные  постановки с приглашением зятя к тёще на блины или тёщи к зятю (обязательно соблюдайте и выдерживайте  народные традиции). Организуйте  катания на санях  и угощения блинами,  гуляния скоморохов с поздравлениями  и забавами,  квесты.  </a:t>
            </a:r>
          </a:p>
        </p:txBody>
      </p:sp>
      <p:pic>
        <p:nvPicPr>
          <p:cNvPr id="9" name="Рисунок 8" descr="C:\Users\Admin\Desktop\МАСЛЕНИЦА\554727e4773abf75a49af29771b1b1f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136" y="2153729"/>
            <a:ext cx="2880320" cy="2120291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 descr="C:\Users\Admin\Desktop\МАСЛЕНИЦА\2_bliny (1)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1"/>
          <a:stretch/>
        </p:blipFill>
        <p:spPr bwMode="auto">
          <a:xfrm>
            <a:off x="243136" y="4437112"/>
            <a:ext cx="2952115" cy="2249170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Рисунок 10" descr="C:\Users\Admin\Desktop\МАСЛЕНИЦА\scale_1200.pn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8737" y="2132856"/>
            <a:ext cx="2893938" cy="2131323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Рисунок 11" descr="C:\Users\Admin\Desktop\МАСЛЕНИЦА\inx960x640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1867" y="4437112"/>
            <a:ext cx="2971773" cy="2203890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Рисунок 12" descr="C:\Users\Admin\Desktop\МАСЛЕНИЦА\dni-maslenitsy-3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593" y="3117498"/>
            <a:ext cx="3425543" cy="2639228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6970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Admin\Desktop\МАСЛЕНИЦА\420364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104" y="4221088"/>
            <a:ext cx="3168352" cy="2318893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 descr="C:\Users\Admin\Desktop\МАСЛЕНИЦА\60298254aa1171fb735da6d9f6b168c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205722"/>
            <a:ext cx="3456384" cy="2455525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 descr="C:\Users\Admin\Desktop\мои фото\5497A3AF-8E3B-4AB2-BCC0-C5B0076BDB42.jpe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996952"/>
            <a:ext cx="2736215" cy="3816350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TextBox 2"/>
          <p:cNvSpPr txBox="1"/>
          <p:nvPr/>
        </p:nvSpPr>
        <p:spPr>
          <a:xfrm>
            <a:off x="96563" y="84658"/>
            <a:ext cx="8928735" cy="43662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200" b="1" kern="1200">
                <a:solidFill>
                  <a:srgbClr val="FF0000"/>
                </a:solidFill>
                <a:effectLst/>
                <a:latin typeface="Gabriola"/>
                <a:ea typeface="Times New Roman"/>
                <a:cs typeface="Times New Roman"/>
              </a:rPr>
              <a:t>Блины – самое главное угощение! Их можно не только продавать,  печь прям на самом празднике, но и угощать бесплатно. При наличии финансовой возможности для создания атмосферы праздника и особого настроения также можно раздавать леденцы (петушки)</a:t>
            </a:r>
            <a:endParaRPr lang="ru-RU" sz="120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2200" b="1" kern="1200">
                <a:solidFill>
                  <a:srgbClr val="FF0000"/>
                </a:solidFill>
                <a:effectLst/>
                <a:latin typeface="Gabriola"/>
                <a:ea typeface="Times New Roman"/>
                <a:cs typeface="Times New Roman"/>
              </a:rPr>
              <a:t> и яблоки, оригинально оформив в корзины и короба.  </a:t>
            </a:r>
            <a:endParaRPr lang="ru-RU" sz="120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2200" b="1" kern="1200">
                <a:solidFill>
                  <a:srgbClr val="FF0000"/>
                </a:solidFill>
                <a:effectLst/>
                <a:latin typeface="Gabriola"/>
                <a:ea typeface="Times New Roman"/>
                <a:cs typeface="Times New Roman"/>
              </a:rPr>
              <a:t>Врата счастья используйте не только в качестве праздничной фотозоны, - сделайте массовый, организованный  проход жителей через них. </a:t>
            </a:r>
            <a:endParaRPr lang="ru-RU" sz="120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2200" b="1" kern="1200">
                <a:solidFill>
                  <a:srgbClr val="FF0000"/>
                </a:solidFill>
                <a:effectLst/>
                <a:latin typeface="Gabriola"/>
                <a:ea typeface="Times New Roman"/>
                <a:cs typeface="Times New Roman"/>
              </a:rPr>
              <a:t>Празднование масленицы не обходится без хороводов.  Пригласите в хоровод-карусель и детей, </a:t>
            </a:r>
            <a:endParaRPr lang="ru-RU" sz="1200">
              <a:effectLst/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2200" b="1" kern="1200">
                <a:solidFill>
                  <a:srgbClr val="FF0000"/>
                </a:solidFill>
                <a:effectLst/>
                <a:latin typeface="Gabriola"/>
                <a:ea typeface="Times New Roman"/>
                <a:cs typeface="Times New Roman"/>
              </a:rPr>
              <a:t>и взрослых. Яркие ленты хоровода привлекают внимание, участникам будет интересно прикоснуться к истокам и русским традициям.   </a:t>
            </a:r>
            <a:endParaRPr lang="ru-RU" sz="120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38443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203848" y="44624"/>
            <a:ext cx="255198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Финал праздника</a:t>
            </a:r>
            <a:endParaRPr lang="ru-RU" sz="24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504" y="506289"/>
            <a:ext cx="8928992" cy="313932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Самый незабываемый момент праздника – </a:t>
            </a:r>
            <a:r>
              <a:rPr lang="ru-RU" sz="2200" b="1" dirty="0">
                <a:solidFill>
                  <a:srgbClr val="FF0000"/>
                </a:solidFill>
                <a:latin typeface="Gabriola" panose="04040605051002020D02" pitchFamily="82" charset="0"/>
              </a:rPr>
              <a:t>с</a:t>
            </a:r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жигание чучела Масленицы! </a:t>
            </a:r>
          </a:p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В ходе празднования  предложите всем присутствующим на мероприятии написать  записки  с пожеланиями и вложить в специально </a:t>
            </a:r>
            <a:r>
              <a:rPr lang="ru-RU" sz="2200" b="1" dirty="0">
                <a:solidFill>
                  <a:srgbClr val="FF0000"/>
                </a:solidFill>
                <a:latin typeface="Gabriola" panose="04040605051002020D02" pitchFamily="82" charset="0"/>
              </a:rPr>
              <a:t>предусмотренные </a:t>
            </a:r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 карманы  чучела Масленицы.  (приготовьте заранее цветные листики, ручки, маркеры или карандаши).  </a:t>
            </a:r>
          </a:p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В </a:t>
            </a:r>
            <a:r>
              <a:rPr lang="ru-RU" sz="2200" b="1" dirty="0">
                <a:solidFill>
                  <a:srgbClr val="FF0000"/>
                </a:solidFill>
                <a:latin typeface="Gabriola" panose="04040605051002020D02" pitchFamily="82" charset="0"/>
              </a:rPr>
              <a:t>з</a:t>
            </a:r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аписках можно написать пожелания того, с чем хочется распрощаться (невзгоды). </a:t>
            </a:r>
          </a:p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Организуйте хоровод вокруг чучела (при возможности), назначьте ответственного, кто будет поджигать Масленицу , следите за мерами безопасности , включите соответствующее музыкальное сопровождение («Прощай, Масленица!»). </a:t>
            </a:r>
          </a:p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Поздравьте жителей своего населённого пункта с наступлением Весны! </a:t>
            </a:r>
          </a:p>
        </p:txBody>
      </p:sp>
      <p:pic>
        <p:nvPicPr>
          <p:cNvPr id="6" name="Рисунок 5" descr="C:\Users\Admin\Desktop\МАСЛЕНИЦА\maslen2 (1)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717032"/>
            <a:ext cx="3096344" cy="2376265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 descr="C:\Users\Admin\Desktop\МАСЛЕНИЦА\img_2980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3207" y="3647028"/>
            <a:ext cx="2417587" cy="2736304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 descr="C:\Users\Admin\Desktop\МАСЛЕНИЦА\6669775-4367030.jpg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5708" y="3711635"/>
            <a:ext cx="3062736" cy="2381662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33117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pic>
        <p:nvPicPr>
          <p:cNvPr id="3" name="Рисунок 2" descr="C:\Users\Admin\Desktop\МАСЛЕНИЦА\6e9b8a5671aa2d68b0c870ee0085db7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97" y="1570866"/>
            <a:ext cx="3325287" cy="2360345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2072777" y="44624"/>
            <a:ext cx="481413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Фотографии и видео-материалы</a:t>
            </a:r>
            <a:endParaRPr lang="ru-RU" sz="24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7504" y="506289"/>
            <a:ext cx="8928992" cy="110799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Фотографии и видео-материалы (съёмку лучше производить горизонтально) должны быть качественными, яркими,  уделяйте внимание фону фотографии и видео-съёмки. </a:t>
            </a:r>
          </a:p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Практикуйте постановочное фото! </a:t>
            </a:r>
          </a:p>
        </p:txBody>
      </p:sp>
      <p:pic>
        <p:nvPicPr>
          <p:cNvPr id="7" name="Рисунок 6" descr="C:\Users\Admin\Desktop\МАСЛЕНИЦА\13852_176 (1)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2532" y="1916832"/>
            <a:ext cx="3384375" cy="2520280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 descr="C:\Users\Admin\Desktop\МАСЛЕНИЦА\Без названия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35"/>
          <a:stretch/>
        </p:blipFill>
        <p:spPr bwMode="auto">
          <a:xfrm>
            <a:off x="5724128" y="1570866"/>
            <a:ext cx="3300358" cy="2338027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Admin\Desktop\МАСЛЕНИЦА\kogda-szhigayut-chuchelo-na-maslenicu-v-2019-godu.995.orig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6" y="4293096"/>
            <a:ext cx="3351768" cy="2468612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Рисунок 9" descr="C:\Users\Admin\Desktop\МАСЛЕНИЦА\1b3a95f4-e3d3-4836-888f-a1c2fc1ba3b9.jp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748" y="4399543"/>
            <a:ext cx="2958455" cy="2357299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Рисунок 10" descr="C:\Users\Admin\Desktop\МАСЛЕНИЦА\scale_1200 (13)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205" y="4670497"/>
            <a:ext cx="2915975" cy="2076822"/>
          </a:xfrm>
          <a:prstGeom prst="roundRect">
            <a:avLst>
              <a:gd name="adj" fmla="val 16667"/>
            </a:avLst>
          </a:prstGeom>
          <a:ln w="5715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79451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Admin\Desktop\МАСЛЕНИЦА\5120x2880-lemon-glacier-solid-color-background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179512" y="116632"/>
            <a:ext cx="8928992" cy="110799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При наличии средств подготовьте призы участникам игр и конкурсов.</a:t>
            </a:r>
          </a:p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Приложите максимум усилий  и вы увидите отдачу,  радость и счастливые улыбки!!! </a:t>
            </a:r>
          </a:p>
          <a:p>
            <a:pPr algn="ctr"/>
            <a:r>
              <a:rPr lang="ru-RU" sz="22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Творческого полёта и вдохновения!!!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0023" y="5949280"/>
            <a:ext cx="8928992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Дополнительно направляем вам  музыкальное сопровождение  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для организации и проведения проводов Зимы!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207261" y="5287162"/>
            <a:ext cx="650049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Счастливой вам Масленицы!!!</a:t>
            </a:r>
            <a:endParaRPr lang="ru-RU" sz="36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Рисунок 7" descr="C:\Users\Admin\Desktop\МАСЛЕНИЦА\e792a647fa224860829f2903942ba06a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4175" y="1412776"/>
            <a:ext cx="5555649" cy="3748385"/>
          </a:xfrm>
          <a:prstGeom prst="roundRect">
            <a:avLst>
              <a:gd name="adj" fmla="val 16667"/>
            </a:avLst>
          </a:prstGeom>
          <a:ln w="7620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48313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2146</TotalTime>
  <Words>2422</Words>
  <Application>Microsoft Office PowerPoint</Application>
  <PresentationFormat>Экран (4:3)</PresentationFormat>
  <Paragraphs>181</Paragraphs>
  <Slides>30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385</cp:revision>
  <dcterms:created xsi:type="dcterms:W3CDTF">2021-02-04T09:36:48Z</dcterms:created>
  <dcterms:modified xsi:type="dcterms:W3CDTF">2021-02-17T08:15:58Z</dcterms:modified>
</cp:coreProperties>
</file>